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3"/>
  </p:notesMasterIdLst>
  <p:sldIdLst>
    <p:sldId id="482" r:id="rId5"/>
    <p:sldId id="819" r:id="rId6"/>
    <p:sldId id="576" r:id="rId7"/>
    <p:sldId id="581" r:id="rId8"/>
    <p:sldId id="582" r:id="rId9"/>
    <p:sldId id="584" r:id="rId10"/>
    <p:sldId id="580" r:id="rId11"/>
    <p:sldId id="585" r:id="rId12"/>
    <p:sldId id="583" r:id="rId13"/>
    <p:sldId id="579" r:id="rId14"/>
    <p:sldId id="578" r:id="rId15"/>
    <p:sldId id="611" r:id="rId16"/>
    <p:sldId id="278" r:id="rId17"/>
    <p:sldId id="790" r:id="rId18"/>
    <p:sldId id="791" r:id="rId19"/>
    <p:sldId id="792" r:id="rId20"/>
    <p:sldId id="793" r:id="rId21"/>
    <p:sldId id="794" r:id="rId22"/>
    <p:sldId id="795" r:id="rId23"/>
    <p:sldId id="796" r:id="rId24"/>
    <p:sldId id="797" r:id="rId25"/>
    <p:sldId id="798" r:id="rId26"/>
    <p:sldId id="799" r:id="rId27"/>
    <p:sldId id="800" r:id="rId28"/>
    <p:sldId id="801" r:id="rId29"/>
    <p:sldId id="802" r:id="rId30"/>
    <p:sldId id="803" r:id="rId31"/>
    <p:sldId id="804" r:id="rId32"/>
    <p:sldId id="805" r:id="rId33"/>
    <p:sldId id="806" r:id="rId34"/>
    <p:sldId id="807" r:id="rId35"/>
    <p:sldId id="808" r:id="rId36"/>
    <p:sldId id="809" r:id="rId37"/>
    <p:sldId id="810" r:id="rId38"/>
    <p:sldId id="811" r:id="rId39"/>
    <p:sldId id="812" r:id="rId40"/>
    <p:sldId id="813" r:id="rId41"/>
    <p:sldId id="814" r:id="rId42"/>
    <p:sldId id="815" r:id="rId43"/>
    <p:sldId id="816" r:id="rId44"/>
    <p:sldId id="817" r:id="rId45"/>
    <p:sldId id="818" r:id="rId46"/>
    <p:sldId id="627" r:id="rId47"/>
    <p:sldId id="629" r:id="rId48"/>
    <p:sldId id="641" r:id="rId49"/>
    <p:sldId id="630" r:id="rId50"/>
    <p:sldId id="631" r:id="rId51"/>
    <p:sldId id="632" r:id="rId52"/>
    <p:sldId id="633" r:id="rId53"/>
    <p:sldId id="634" r:id="rId54"/>
    <p:sldId id="635" r:id="rId55"/>
    <p:sldId id="636" r:id="rId56"/>
    <p:sldId id="637" r:id="rId57"/>
    <p:sldId id="638" r:id="rId58"/>
    <p:sldId id="639" r:id="rId59"/>
    <p:sldId id="640" r:id="rId60"/>
    <p:sldId id="642" r:id="rId61"/>
    <p:sldId id="643" r:id="rId62"/>
    <p:sldId id="644" r:id="rId63"/>
    <p:sldId id="645" r:id="rId64"/>
    <p:sldId id="646" r:id="rId65"/>
    <p:sldId id="647" r:id="rId66"/>
    <p:sldId id="648" r:id="rId67"/>
    <p:sldId id="649" r:id="rId68"/>
    <p:sldId id="650" r:id="rId69"/>
    <p:sldId id="651" r:id="rId70"/>
    <p:sldId id="653" r:id="rId71"/>
    <p:sldId id="65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1042"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605B7-4C12-45B7-8630-4807B88CCFAC}"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9881B6-1389-4AA2-83B0-B676B7F2BBF3}" type="slidenum">
              <a:rPr lang="en-US" smtClean="0"/>
              <a:t>‹#›</a:t>
            </a:fld>
            <a:endParaRPr lang="en-US"/>
          </a:p>
        </p:txBody>
      </p:sp>
    </p:spTree>
    <p:extLst>
      <p:ext uri="{BB962C8B-B14F-4D97-AF65-F5344CB8AC3E}">
        <p14:creationId xmlns:p14="http://schemas.microsoft.com/office/powerpoint/2010/main" val="4107694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fab4a3da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fab4a3da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303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fab4a3da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fab4a3da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8075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fab4a3da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fab4a3da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428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733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773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474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9106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4DBF81-E95E-4A76-A47C-EA481D1C8073}" type="datetimeFigureOut">
              <a:rPr lang="en-US" smtClean="0"/>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3DB761-FE6A-4780-994E-08EEF474BA74}"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65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DBF81-E95E-4A76-A47C-EA481D1C8073}" type="datetimeFigureOut">
              <a:rPr lang="en-US" smtClean="0"/>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3DB761-FE6A-4780-994E-08EEF474BA74}" type="slidenum">
              <a:rPr lang="en-US" smtClean="0"/>
              <a:t>‹#›</a:t>
            </a:fld>
            <a:endParaRPr lang="en-US" dirty="0"/>
          </a:p>
        </p:txBody>
      </p:sp>
    </p:spTree>
    <p:extLst>
      <p:ext uri="{BB962C8B-B14F-4D97-AF65-F5344CB8AC3E}">
        <p14:creationId xmlns:p14="http://schemas.microsoft.com/office/powerpoint/2010/main" val="838140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DBF81-E95E-4A76-A47C-EA481D1C8073}" type="datetimeFigureOut">
              <a:rPr lang="en-US" smtClean="0"/>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3DB761-FE6A-4780-994E-08EEF474BA74}" type="slidenum">
              <a:rPr lang="en-US" smtClean="0"/>
              <a:t>‹#›</a:t>
            </a:fld>
            <a:endParaRPr lang="en-US" dirty="0"/>
          </a:p>
        </p:txBody>
      </p:sp>
    </p:spTree>
    <p:extLst>
      <p:ext uri="{BB962C8B-B14F-4D97-AF65-F5344CB8AC3E}">
        <p14:creationId xmlns:p14="http://schemas.microsoft.com/office/powerpoint/2010/main" val="15932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708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DBF81-E95E-4A76-A47C-EA481D1C8073}" type="datetimeFigureOut">
              <a:rPr lang="en-US" smtClean="0"/>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3DB761-FE6A-4780-994E-08EEF474BA74}" type="slidenum">
              <a:rPr lang="en-US" smtClean="0"/>
              <a:t>‹#›</a:t>
            </a:fld>
            <a:endParaRPr lang="en-US" dirty="0"/>
          </a:p>
        </p:txBody>
      </p:sp>
    </p:spTree>
    <p:extLst>
      <p:ext uri="{BB962C8B-B14F-4D97-AF65-F5344CB8AC3E}">
        <p14:creationId xmlns:p14="http://schemas.microsoft.com/office/powerpoint/2010/main" val="275786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4DBF81-E95E-4A76-A47C-EA481D1C8073}" type="datetimeFigureOut">
              <a:rPr lang="en-US" smtClean="0"/>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3DB761-FE6A-4780-994E-08EEF474BA74}"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654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4DBF81-E95E-4A76-A47C-EA481D1C8073}" type="datetimeFigureOut">
              <a:rPr lang="en-US" smtClean="0"/>
              <a:t>5/21/2025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43DB761-FE6A-4780-994E-08EEF474BA74}" type="slidenum">
              <a:rPr lang="en-US" smtClean="0"/>
              <a:t>‹#›</a:t>
            </a:fld>
            <a:endParaRPr lang="en-US" dirty="0"/>
          </a:p>
        </p:txBody>
      </p:sp>
    </p:spTree>
    <p:extLst>
      <p:ext uri="{BB962C8B-B14F-4D97-AF65-F5344CB8AC3E}">
        <p14:creationId xmlns:p14="http://schemas.microsoft.com/office/powerpoint/2010/main" val="3034937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DBF81-E95E-4A76-A47C-EA481D1C8073}" type="datetimeFigureOut">
              <a:rPr lang="en-US" smtClean="0"/>
              <a:t>5/21/2025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43DB761-FE6A-4780-994E-08EEF474BA74}" type="slidenum">
              <a:rPr lang="en-US" smtClean="0"/>
              <a:t>‹#›</a:t>
            </a:fld>
            <a:endParaRPr lang="en-US" dirty="0"/>
          </a:p>
        </p:txBody>
      </p:sp>
    </p:spTree>
    <p:extLst>
      <p:ext uri="{BB962C8B-B14F-4D97-AF65-F5344CB8AC3E}">
        <p14:creationId xmlns:p14="http://schemas.microsoft.com/office/powerpoint/2010/main" val="3264284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DBF81-E95E-4A76-A47C-EA481D1C8073}" type="datetimeFigureOut">
              <a:rPr lang="en-US" smtClean="0"/>
              <a:t>5/21/2025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43DB761-FE6A-4780-994E-08EEF474BA74}" type="slidenum">
              <a:rPr lang="en-US" smtClean="0"/>
              <a:t>‹#›</a:t>
            </a:fld>
            <a:endParaRPr lang="en-US" dirty="0"/>
          </a:p>
        </p:txBody>
      </p:sp>
    </p:spTree>
    <p:extLst>
      <p:ext uri="{BB962C8B-B14F-4D97-AF65-F5344CB8AC3E}">
        <p14:creationId xmlns:p14="http://schemas.microsoft.com/office/powerpoint/2010/main" val="282928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D4DBF81-E95E-4A76-A47C-EA481D1C8073}" type="datetimeFigureOut">
              <a:rPr lang="en-US" smtClean="0"/>
              <a:t>5/21/2025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043DB761-FE6A-4780-994E-08EEF474BA74}" type="slidenum">
              <a:rPr lang="en-US" smtClean="0"/>
              <a:t>‹#›</a:t>
            </a:fld>
            <a:endParaRPr lang="en-US" dirty="0"/>
          </a:p>
        </p:txBody>
      </p:sp>
    </p:spTree>
    <p:extLst>
      <p:ext uri="{BB962C8B-B14F-4D97-AF65-F5344CB8AC3E}">
        <p14:creationId xmlns:p14="http://schemas.microsoft.com/office/powerpoint/2010/main" val="724003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4DBF81-E95E-4A76-A47C-EA481D1C8073}" type="datetimeFigureOut">
              <a:rPr lang="en-US" smtClean="0"/>
              <a:t>5/21/2025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43DB761-FE6A-4780-994E-08EEF474BA74}" type="slidenum">
              <a:rPr lang="en-US" smtClean="0"/>
              <a:t>‹#›</a:t>
            </a:fld>
            <a:endParaRPr lang="en-US" dirty="0"/>
          </a:p>
        </p:txBody>
      </p:sp>
    </p:spTree>
    <p:extLst>
      <p:ext uri="{BB962C8B-B14F-4D97-AF65-F5344CB8AC3E}">
        <p14:creationId xmlns:p14="http://schemas.microsoft.com/office/powerpoint/2010/main" val="99047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D4DBF81-E95E-4A76-A47C-EA481D1C8073}" type="datetimeFigureOut">
              <a:rPr lang="en-US" smtClean="0"/>
              <a:t>5/21/2025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43DB761-FE6A-4780-994E-08EEF474BA74}" type="slidenum">
              <a:rPr lang="en-US" smtClean="0"/>
              <a:t>‹#›</a:t>
            </a:fld>
            <a:endParaRPr lang="en-US" dirty="0"/>
          </a:p>
        </p:txBody>
      </p:sp>
    </p:spTree>
    <p:extLst>
      <p:ext uri="{BB962C8B-B14F-4D97-AF65-F5344CB8AC3E}">
        <p14:creationId xmlns:p14="http://schemas.microsoft.com/office/powerpoint/2010/main" val="1661569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D4DBF81-E95E-4A76-A47C-EA481D1C8073}" type="datetimeFigureOut">
              <a:rPr lang="en-US" smtClean="0"/>
              <a:t>5/21/2025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3DB761-FE6A-4780-994E-08EEF474BA74}"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495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www.javatpoint.com/types-of-machine-learning" TargetMode="External"/><Relationship Id="rId5" Type="http://schemas.openxmlformats.org/officeDocument/2006/relationships/image" Target="../media/image4.png"/><Relationship Id="rId4" Type="http://schemas.openxmlformats.org/officeDocument/2006/relationships/hyperlink" Target="https://www.kdnuggets.com/2019/04/poll-data-science-machine-learning-methods-algorithms-use-2018-2019.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cikit-learn.org/stable/modules/naive_bayes.html" TargetMode="External"/><Relationship Id="rId2" Type="http://schemas.openxmlformats.org/officeDocument/2006/relationships/hyperlink" Target="https://sparkbyexamples.com/machine-learning/linear-regression-with-examples/" TargetMode="External"/><Relationship Id="rId1" Type="http://schemas.openxmlformats.org/officeDocument/2006/relationships/slideLayout" Target="../slideLayouts/slideLayout2.xml"/><Relationship Id="rId5" Type="http://schemas.openxmlformats.org/officeDocument/2006/relationships/hyperlink" Target="https://www.simplilearn.com/tutorials/deep-learning-tutorial/deep-learning-algorithm" TargetMode="External"/><Relationship Id="rId4" Type="http://schemas.openxmlformats.org/officeDocument/2006/relationships/hyperlink" Target="https://www.geeksforgeeks.org/naive-bayes-classifier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wikipedia.org/w/index.php?curid=47541432"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mmons.wikimedia.org/w/index.php?curid=40188333"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HZGCoVF3YvM"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scikit-learn.org/stable/modules/naive_bayes.html" TargetMode="External"/><Relationship Id="rId2" Type="http://schemas.openxmlformats.org/officeDocument/2006/relationships/hyperlink" Target="https://sparkbyexamples.com/machine-learning/linear-regression-with-examples/" TargetMode="External"/><Relationship Id="rId1" Type="http://schemas.openxmlformats.org/officeDocument/2006/relationships/slideLayout" Target="../slideLayouts/slideLayout2.xml"/><Relationship Id="rId5" Type="http://schemas.openxmlformats.org/officeDocument/2006/relationships/hyperlink" Target="https://www.simplilearn.com/tutorials/deep-learning-tutorial/deep-learning-algorithm" TargetMode="External"/><Relationship Id="rId4" Type="http://schemas.openxmlformats.org/officeDocument/2006/relationships/hyperlink" Target="https://www.geeksforgeeks.org/naive-bayes-classifier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68188"/>
            <a:ext cx="10058400" cy="3566160"/>
          </a:xfrm>
        </p:spPr>
        <p:txBody>
          <a:bodyPr anchor="ctr">
            <a:normAutofit/>
          </a:bodyPr>
          <a:lstStyle/>
          <a:p>
            <a:pPr algn="ctr"/>
            <a:r>
              <a:rPr lang="en-US" sz="3200" spc="0" dirty="0">
                <a:solidFill>
                  <a:srgbClr val="0070C0"/>
                </a:solidFill>
                <a:latin typeface="Calibri" panose="020F0502020204030204" pitchFamily="34" charset="0"/>
                <a:cs typeface="Calibri" panose="020F0502020204030204" pitchFamily="34" charset="0"/>
              </a:rPr>
              <a:t>AI Fundamentals, MMAI 5000</a:t>
            </a:r>
            <a:br>
              <a:rPr lang="en-US" sz="3200" spc="0" dirty="0">
                <a:solidFill>
                  <a:srgbClr val="0070C0"/>
                </a:solidFill>
                <a:latin typeface="Calibri" panose="020F0502020204030204" pitchFamily="34" charset="0"/>
                <a:cs typeface="Calibri" panose="020F0502020204030204" pitchFamily="34" charset="0"/>
              </a:rPr>
            </a:br>
            <a:br>
              <a:rPr lang="en-US" sz="3200" spc="0" dirty="0">
                <a:solidFill>
                  <a:srgbClr val="0070C0"/>
                </a:solidFill>
                <a:latin typeface="Calibri" panose="020F0502020204030204" pitchFamily="34" charset="0"/>
                <a:cs typeface="Calibri" panose="020F0502020204030204" pitchFamily="34" charset="0"/>
              </a:rPr>
            </a:br>
            <a:r>
              <a:rPr lang="en-US" sz="3200" spc="0" dirty="0">
                <a:solidFill>
                  <a:srgbClr val="0070C0"/>
                </a:solidFill>
                <a:latin typeface="Calibri" panose="020F0502020204030204" pitchFamily="34" charset="0"/>
                <a:cs typeface="Calibri" panose="020F0502020204030204" pitchFamily="34" charset="0"/>
              </a:rPr>
              <a:t>S3 – Machine learning – Supervised ML</a:t>
            </a:r>
            <a:br>
              <a:rPr lang="en-US" sz="2400" spc="0" dirty="0">
                <a:solidFill>
                  <a:srgbClr val="0070C0"/>
                </a:solidFill>
                <a:latin typeface="Calibri" panose="020F0502020204030204" pitchFamily="34" charset="0"/>
                <a:cs typeface="Calibri" panose="020F0502020204030204" pitchFamily="34" charset="0"/>
              </a:rPr>
            </a:br>
            <a:br>
              <a:rPr lang="en-US" sz="2400" spc="0" dirty="0">
                <a:solidFill>
                  <a:srgbClr val="0070C0"/>
                </a:solidFill>
                <a:latin typeface="Calibri" panose="020F0502020204030204" pitchFamily="34" charset="0"/>
                <a:cs typeface="Calibri" panose="020F0502020204030204" pitchFamily="34" charset="0"/>
              </a:rPr>
            </a:br>
            <a:r>
              <a:rPr lang="en-US" sz="2800" spc="0" dirty="0">
                <a:solidFill>
                  <a:schemeClr val="tx1"/>
                </a:solidFill>
                <a:latin typeface="Calibri" panose="020F0502020204030204" pitchFamily="34" charset="0"/>
                <a:cs typeface="Calibri" panose="020F0502020204030204" pitchFamily="34" charset="0"/>
              </a:rPr>
              <a:t>Hemant Sangwan</a:t>
            </a:r>
          </a:p>
        </p:txBody>
      </p:sp>
    </p:spTree>
    <p:extLst>
      <p:ext uri="{BB962C8B-B14F-4D97-AF65-F5344CB8AC3E}">
        <p14:creationId xmlns:p14="http://schemas.microsoft.com/office/powerpoint/2010/main" val="3585569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2038" y="274836"/>
            <a:ext cx="10520362" cy="1143000"/>
          </a:xfrm>
        </p:spPr>
        <p:txBody>
          <a:bodyPr anchor="ctr">
            <a:normAutofit/>
          </a:bodyPr>
          <a:lstStyle/>
          <a:p>
            <a:r>
              <a:rPr lang="en-US" sz="3200" dirty="0">
                <a:solidFill>
                  <a:srgbClr val="0070C0"/>
                </a:solidFill>
                <a:latin typeface="Calibri" panose="020F0502020204030204" pitchFamily="34" charset="0"/>
                <a:cs typeface="Calibri" panose="020F0502020204030204" pitchFamily="34" charset="0"/>
              </a:rPr>
              <a:t>Machine learning </a:t>
            </a:r>
            <a:r>
              <a:rPr lang="en-US" sz="3200" dirty="0">
                <a:solidFill>
                  <a:srgbClr val="0070C0"/>
                </a:solidFill>
                <a:latin typeface="Calibri" panose="020F0502020204030204" pitchFamily="34" charset="0"/>
                <a:cs typeface="Calibri" panose="020F0502020204030204" pitchFamily="34" charset="0"/>
                <a:sym typeface="EB Garamond"/>
              </a:rPr>
              <a:t>–</a:t>
            </a:r>
            <a:r>
              <a:rPr lang="en-US" sz="3200" dirty="0">
                <a:solidFill>
                  <a:srgbClr val="0070C0"/>
                </a:solidFill>
                <a:latin typeface="Calibri" panose="020F0502020204030204" pitchFamily="34" charset="0"/>
                <a:cs typeface="Calibri" panose="020F0502020204030204" pitchFamily="34" charset="0"/>
              </a:rPr>
              <a:t> Supervised vs Unsupervised</a:t>
            </a:r>
            <a:endParaRPr lang="en-US" sz="1800" spc="0" dirty="0">
              <a:solidFill>
                <a:srgbClr val="0070C0"/>
              </a:solidFill>
              <a:latin typeface="Calibri" panose="020F0502020204030204" pitchFamily="34" charset="0"/>
              <a:cs typeface="Calibri" panose="020F0502020204030204" pitchFamily="34" charset="0"/>
            </a:endParaRPr>
          </a:p>
        </p:txBody>
      </p:sp>
      <p:sp>
        <p:nvSpPr>
          <p:cNvPr id="6" name="Content Placeholder 2"/>
          <p:cNvSpPr txBox="1">
            <a:spLocks/>
          </p:cNvSpPr>
          <p:nvPr/>
        </p:nvSpPr>
        <p:spPr>
          <a:xfrm>
            <a:off x="1062446" y="1417836"/>
            <a:ext cx="10519954" cy="459107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21792" indent="-365760" fontAlgn="base">
              <a:lnSpc>
                <a:spcPct val="100000"/>
              </a:lnSpc>
              <a:spcBef>
                <a:spcPts val="0"/>
              </a:spcBef>
              <a:spcAft>
                <a:spcPts val="0"/>
              </a:spcAft>
              <a:buClrTx/>
              <a:buSzPct val="80000"/>
              <a:buFont typeface="Arial" panose="020B0604020202020204" pitchFamily="34" charset="0"/>
              <a:buChar char="•"/>
            </a:pPr>
            <a:r>
              <a:rPr lang="en-US" sz="2400" b="1" dirty="0">
                <a:solidFill>
                  <a:schemeClr val="tx1"/>
                </a:solidFill>
                <a:latin typeface="Calibri" panose="020F0502020204030204" pitchFamily="34" charset="0"/>
                <a:cs typeface="Calibri" panose="020F0502020204030204" pitchFamily="34" charset="0"/>
                <a:sym typeface="EB Garamond"/>
              </a:rPr>
              <a:t>Supervised</a:t>
            </a:r>
            <a:r>
              <a:rPr lang="en-US" sz="2400" dirty="0">
                <a:solidFill>
                  <a:schemeClr val="tx1"/>
                </a:solidFill>
                <a:latin typeface="Calibri" panose="020F0502020204030204" pitchFamily="34" charset="0"/>
                <a:cs typeface="Calibri" panose="020F0502020204030204" pitchFamily="34" charset="0"/>
                <a:sym typeface="EB Garamond"/>
              </a:rPr>
              <a:t> </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You are an investment analyst at a boutique firm in downtown Toronto.  One of your clients loves investing in </a:t>
            </a:r>
            <a:r>
              <a:rPr lang="en-US" sz="1800" b="1" dirty="0">
                <a:solidFill>
                  <a:schemeClr val="tx1"/>
                </a:solidFill>
                <a:latin typeface="Calibri" panose="020F0502020204030204" pitchFamily="34" charset="0"/>
                <a:ea typeface="EB Garamond"/>
                <a:cs typeface="Calibri" panose="020F0502020204030204" pitchFamily="34" charset="0"/>
                <a:sym typeface="EB Garamond"/>
              </a:rPr>
              <a:t>gold</a:t>
            </a:r>
            <a:r>
              <a:rPr lang="en-US" sz="1800" dirty="0">
                <a:solidFill>
                  <a:schemeClr val="tx1"/>
                </a:solidFill>
                <a:latin typeface="Calibri" panose="020F0502020204030204" pitchFamily="34" charset="0"/>
                <a:ea typeface="EB Garamond"/>
                <a:cs typeface="Calibri" panose="020F0502020204030204" pitchFamily="34" charset="0"/>
                <a:sym typeface="EB Garamond"/>
              </a:rPr>
              <a:t> and thinks gold provides the best hedging against </a:t>
            </a:r>
            <a:r>
              <a:rPr lang="en-US" sz="1800" b="1" dirty="0">
                <a:solidFill>
                  <a:schemeClr val="tx1"/>
                </a:solidFill>
                <a:latin typeface="Calibri" panose="020F0502020204030204" pitchFamily="34" charset="0"/>
                <a:ea typeface="EB Garamond"/>
                <a:cs typeface="Calibri" panose="020F0502020204030204" pitchFamily="34" charset="0"/>
                <a:sym typeface="EB Garamond"/>
              </a:rPr>
              <a:t>inflation</a:t>
            </a:r>
            <a:r>
              <a:rPr lang="en-US" sz="1800" dirty="0">
                <a:solidFill>
                  <a:schemeClr val="tx1"/>
                </a:solidFill>
                <a:latin typeface="Calibri" panose="020F0502020204030204" pitchFamily="34" charset="0"/>
                <a:ea typeface="EB Garamond"/>
                <a:cs typeface="Calibri" panose="020F0502020204030204" pitchFamily="34" charset="0"/>
                <a:sym typeface="EB Garamond"/>
              </a:rPr>
              <a:t> than investing in </a:t>
            </a:r>
            <a:r>
              <a:rPr lang="en-US" sz="1800" b="1" dirty="0">
                <a:solidFill>
                  <a:schemeClr val="tx1"/>
                </a:solidFill>
                <a:latin typeface="Calibri" panose="020F0502020204030204" pitchFamily="34" charset="0"/>
                <a:ea typeface="EB Garamond"/>
                <a:cs typeface="Calibri" panose="020F0502020204030204" pitchFamily="34" charset="0"/>
                <a:sym typeface="EB Garamond"/>
              </a:rPr>
              <a:t>stocks</a:t>
            </a:r>
            <a:r>
              <a:rPr lang="en-US" sz="1800" dirty="0">
                <a:solidFill>
                  <a:schemeClr val="tx1"/>
                </a:solidFill>
                <a:latin typeface="Calibri" panose="020F0502020204030204" pitchFamily="34" charset="0"/>
                <a:ea typeface="EB Garamond"/>
                <a:cs typeface="Calibri" panose="020F0502020204030204" pitchFamily="34" charset="0"/>
                <a:sym typeface="EB Garamond"/>
              </a:rPr>
              <a:t>. The client provided you with the data on GP (gold price index), TSX index, and CPI (inflation index)</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endParaRPr lang="en-US" sz="1600" dirty="0">
              <a:solidFill>
                <a:schemeClr val="tx1"/>
              </a:solidFill>
              <a:latin typeface="Calibri" panose="020F0502020204030204" pitchFamily="34" charset="0"/>
              <a:ea typeface="EB Garamond"/>
              <a:cs typeface="Calibri" panose="020F0502020204030204" pitchFamily="34" charset="0"/>
              <a:sym typeface="EB Garamond"/>
            </a:endParaRP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r>
              <a:rPr lang="en-US" sz="1600" dirty="0">
                <a:solidFill>
                  <a:schemeClr val="tx1"/>
                </a:solidFill>
                <a:latin typeface="Calibri" panose="020F0502020204030204" pitchFamily="34" charset="0"/>
                <a:ea typeface="EB Garamond"/>
                <a:cs typeface="Calibri" panose="020F0502020204030204" pitchFamily="34" charset="0"/>
                <a:sym typeface="EB Garamond"/>
              </a:rPr>
              <a:t>If your client’s brief is correct  → gold prices rise faster than TSX relative to inflation. How to establish such relationship between (GP/CPI) or (TSX/CPI)</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r>
              <a:rPr lang="en-US" sz="1600" dirty="0">
                <a:solidFill>
                  <a:schemeClr val="tx1"/>
                </a:solidFill>
                <a:latin typeface="Calibri" panose="020F0502020204030204" pitchFamily="34" charset="0"/>
                <a:ea typeface="EB Garamond"/>
                <a:cs typeface="Calibri" panose="020F0502020204030204" pitchFamily="34" charset="0"/>
                <a:sym typeface="EB Garamond"/>
              </a:rPr>
              <a:t>Predict GP (or TSX) as a function of CPI, i.e., if CPI rises by 1%, how much GP (or TSX) will rise?</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endParaRPr lang="en-US" sz="2400" b="1" dirty="0">
              <a:solidFill>
                <a:schemeClr val="tx1"/>
              </a:solidFill>
              <a:latin typeface="Calibri" panose="020F0502020204030204" pitchFamily="34" charset="0"/>
              <a:cs typeface="Calibri" panose="020F0502020204030204" pitchFamily="34" charset="0"/>
              <a:sym typeface="EB Garamond"/>
            </a:endParaRPr>
          </a:p>
          <a:p>
            <a:pPr marL="621792" lvl="3" indent="-365760" fontAlgn="base">
              <a:lnSpc>
                <a:spcPct val="100000"/>
              </a:lnSpc>
              <a:spcBef>
                <a:spcPts val="0"/>
              </a:spcBef>
              <a:spcAft>
                <a:spcPts val="0"/>
              </a:spcAft>
              <a:buClrTx/>
              <a:buSzPct val="80000"/>
              <a:buFont typeface="Arial" panose="020B0604020202020204" pitchFamily="34" charset="0"/>
              <a:buChar char="•"/>
            </a:pPr>
            <a:r>
              <a:rPr lang="en-US" sz="2400" b="1" dirty="0">
                <a:solidFill>
                  <a:schemeClr val="tx1"/>
                </a:solidFill>
                <a:latin typeface="Calibri" panose="020F0502020204030204" pitchFamily="34" charset="0"/>
                <a:cs typeface="Calibri" panose="020F0502020204030204" pitchFamily="34" charset="0"/>
                <a:sym typeface="EB Garamond"/>
              </a:rPr>
              <a:t>UnSupervised </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Your team has collected data on 150 financial ratios used to measure health of a firm. The client has asked if there is a way to reduce 150 ratios to 10 categories/indices to simplify the task and present it to the CEO?</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r>
              <a:rPr lang="en-US" sz="1600" dirty="0">
                <a:solidFill>
                  <a:schemeClr val="tx1"/>
                </a:solidFill>
                <a:latin typeface="Calibri" panose="020F0502020204030204" pitchFamily="34" charset="0"/>
                <a:ea typeface="EB Garamond"/>
                <a:cs typeface="Calibri" panose="020F0502020204030204" pitchFamily="34" charset="0"/>
                <a:sym typeface="EB Garamond"/>
              </a:rPr>
              <a:t>10 indices should be able to capture almost all information which is available in 150 different types of ratios</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r>
              <a:rPr lang="en-US" sz="1600" dirty="0">
                <a:solidFill>
                  <a:schemeClr val="tx1"/>
                </a:solidFill>
                <a:latin typeface="Calibri" panose="020F0502020204030204" pitchFamily="34" charset="0"/>
                <a:ea typeface="EB Garamond"/>
                <a:cs typeface="Calibri" panose="020F0502020204030204" pitchFamily="34" charset="0"/>
                <a:sym typeface="EB Garamond"/>
              </a:rPr>
              <a:t>Predict which specific category (10 categories) each ratio is going to be assigned to? </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endParaRPr lang="en-US" sz="1600" dirty="0">
              <a:solidFill>
                <a:schemeClr val="tx1"/>
              </a:solidFill>
              <a:latin typeface="Calibri" panose="020F0502020204030204" pitchFamily="34" charset="0"/>
              <a:ea typeface="EB Garamond"/>
              <a:cs typeface="Calibri" panose="020F0502020204030204" pitchFamily="34" charset="0"/>
              <a:sym typeface="EB Garamond"/>
            </a:endParaRP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endParaRPr lang="en-US" sz="1600" dirty="0">
              <a:solidFill>
                <a:schemeClr val="tx1"/>
              </a:solidFill>
              <a:latin typeface="Calibri" panose="020F0502020204030204" pitchFamily="34" charset="0"/>
              <a:ea typeface="EB Garamond"/>
              <a:cs typeface="Calibri" panose="020F0502020204030204" pitchFamily="34" charset="0"/>
              <a:sym typeface="EB Garamond"/>
            </a:endParaRPr>
          </a:p>
        </p:txBody>
      </p:sp>
    </p:spTree>
    <p:extLst>
      <p:ext uri="{BB962C8B-B14F-4D97-AF65-F5344CB8AC3E}">
        <p14:creationId xmlns:p14="http://schemas.microsoft.com/office/powerpoint/2010/main" val="242562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2038" y="274836"/>
            <a:ext cx="10520362" cy="1143000"/>
          </a:xfrm>
        </p:spPr>
        <p:txBody>
          <a:bodyPr anchor="ctr">
            <a:normAutofit/>
          </a:bodyPr>
          <a:lstStyle/>
          <a:p>
            <a:r>
              <a:rPr lang="en-US" sz="3200" dirty="0">
                <a:solidFill>
                  <a:srgbClr val="0070C0"/>
                </a:solidFill>
                <a:latin typeface="Calibri" panose="020F0502020204030204" pitchFamily="34" charset="0"/>
                <a:cs typeface="Calibri" panose="020F0502020204030204" pitchFamily="34" charset="0"/>
              </a:rPr>
              <a:t>Activity – Supervised or Unsupervised ML? </a:t>
            </a:r>
            <a:endParaRPr lang="en-US" sz="1800" spc="0" dirty="0">
              <a:solidFill>
                <a:srgbClr val="0070C0"/>
              </a:solidFill>
              <a:latin typeface="Calibri" panose="020F0502020204030204" pitchFamily="34" charset="0"/>
              <a:cs typeface="Calibri" panose="020F0502020204030204" pitchFamily="34" charset="0"/>
            </a:endParaRPr>
          </a:p>
        </p:txBody>
      </p:sp>
      <p:sp>
        <p:nvSpPr>
          <p:cNvPr id="6" name="Content Placeholder 2"/>
          <p:cNvSpPr txBox="1">
            <a:spLocks/>
          </p:cNvSpPr>
          <p:nvPr/>
        </p:nvSpPr>
        <p:spPr>
          <a:xfrm>
            <a:off x="1062446" y="1417836"/>
            <a:ext cx="10519954" cy="459107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21792" indent="-365760" fontAlgn="base">
              <a:lnSpc>
                <a:spcPct val="100000"/>
              </a:lnSpc>
              <a:spcBef>
                <a:spcPts val="0"/>
              </a:spcBef>
              <a:spcAft>
                <a:spcPts val="0"/>
              </a:spcAft>
              <a:buClrTx/>
              <a:buSzPct val="8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You are a campaign manager for a political candidate and want to identify </a:t>
            </a:r>
            <a:r>
              <a:rPr lang="en-US" sz="2400" b="1" dirty="0">
                <a:solidFill>
                  <a:schemeClr val="tx1"/>
                </a:solidFill>
                <a:latin typeface="Calibri" panose="020F0502020204030204" pitchFamily="34" charset="0"/>
                <a:cs typeface="Calibri" panose="020F0502020204030204" pitchFamily="34" charset="0"/>
                <a:sym typeface="EB Garamond"/>
              </a:rPr>
              <a:t>three</a:t>
            </a:r>
            <a:r>
              <a:rPr lang="en-US" sz="2400" dirty="0">
                <a:solidFill>
                  <a:schemeClr val="tx1"/>
                </a:solidFill>
                <a:latin typeface="Calibri" panose="020F0502020204030204" pitchFamily="34" charset="0"/>
                <a:cs typeface="Calibri" panose="020F0502020204030204" pitchFamily="34" charset="0"/>
                <a:sym typeface="EB Garamond"/>
              </a:rPr>
              <a:t> groups of voters who have views </a:t>
            </a:r>
            <a:r>
              <a:rPr lang="en-US" sz="2400" b="1" dirty="0">
                <a:solidFill>
                  <a:schemeClr val="tx1"/>
                </a:solidFill>
                <a:latin typeface="Calibri" panose="020F0502020204030204" pitchFamily="34" charset="0"/>
                <a:cs typeface="Calibri" panose="020F0502020204030204" pitchFamily="34" charset="0"/>
                <a:sym typeface="EB Garamond"/>
              </a:rPr>
              <a:t>similar</a:t>
            </a:r>
            <a:r>
              <a:rPr lang="en-US" sz="2400" dirty="0">
                <a:solidFill>
                  <a:schemeClr val="tx1"/>
                </a:solidFill>
                <a:latin typeface="Calibri" panose="020F0502020204030204" pitchFamily="34" charset="0"/>
                <a:cs typeface="Calibri" panose="020F0502020204030204" pitchFamily="34" charset="0"/>
                <a:sym typeface="EB Garamond"/>
              </a:rPr>
              <a:t> (or </a:t>
            </a:r>
            <a:r>
              <a:rPr lang="en-US" sz="2400" b="1" dirty="0">
                <a:solidFill>
                  <a:schemeClr val="tx1"/>
                </a:solidFill>
                <a:latin typeface="Calibri" panose="020F0502020204030204" pitchFamily="34" charset="0"/>
                <a:cs typeface="Calibri" panose="020F0502020204030204" pitchFamily="34" charset="0"/>
                <a:sym typeface="EB Garamond"/>
              </a:rPr>
              <a:t>not similar</a:t>
            </a:r>
            <a:r>
              <a:rPr lang="en-US" sz="2400" dirty="0">
                <a:solidFill>
                  <a:schemeClr val="tx1"/>
                </a:solidFill>
                <a:latin typeface="Calibri" panose="020F0502020204030204" pitchFamily="34" charset="0"/>
                <a:cs typeface="Calibri" panose="020F0502020204030204" pitchFamily="34" charset="0"/>
                <a:sym typeface="EB Garamond"/>
              </a:rPr>
              <a:t>) to your candidate on key issues like health care, public transportation, climate change, and infrastructure investment</a:t>
            </a:r>
          </a:p>
          <a:p>
            <a:pPr marL="621792" indent="-365760" fontAlgn="base">
              <a:lnSpc>
                <a:spcPct val="100000"/>
              </a:lnSpc>
              <a:spcBef>
                <a:spcPts val="0"/>
              </a:spcBef>
              <a:spcAft>
                <a:spcPts val="0"/>
              </a:spcAft>
              <a:buClrTx/>
              <a:buSzPct val="8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621792" indent="-365760" fontAlgn="base">
              <a:lnSpc>
                <a:spcPct val="100000"/>
              </a:lnSpc>
              <a:spcBef>
                <a:spcPts val="0"/>
              </a:spcBef>
              <a:spcAft>
                <a:spcPts val="0"/>
              </a:spcAft>
              <a:buClrTx/>
              <a:buSzPct val="8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For town A, you want to predict how each voter in the town is going to be assigned to one of the three groups. The groups must be such that</a:t>
            </a:r>
            <a:r>
              <a:rPr lang="en-US" sz="2400" b="1" dirty="0">
                <a:solidFill>
                  <a:schemeClr val="tx1"/>
                </a:solidFill>
                <a:latin typeface="Calibri" panose="020F0502020204030204" pitchFamily="34" charset="0"/>
                <a:cs typeface="Calibri" panose="020F0502020204030204" pitchFamily="34" charset="0"/>
                <a:sym typeface="EB Garamond"/>
              </a:rPr>
              <a:t> </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Each group is </a:t>
            </a:r>
            <a:r>
              <a:rPr lang="en-US" sz="1800" b="1" dirty="0">
                <a:solidFill>
                  <a:schemeClr val="tx1"/>
                </a:solidFill>
                <a:latin typeface="Calibri" panose="020F0502020204030204" pitchFamily="34" charset="0"/>
                <a:ea typeface="EB Garamond"/>
                <a:cs typeface="Calibri" panose="020F0502020204030204" pitchFamily="34" charset="0"/>
                <a:sym typeface="EB Garamond"/>
              </a:rPr>
              <a:t>similar</a:t>
            </a:r>
            <a:r>
              <a:rPr lang="en-US" sz="1800" dirty="0">
                <a:solidFill>
                  <a:schemeClr val="tx1"/>
                </a:solidFill>
                <a:latin typeface="Calibri" panose="020F0502020204030204" pitchFamily="34" charset="0"/>
                <a:ea typeface="EB Garamond"/>
                <a:cs typeface="Calibri" panose="020F0502020204030204" pitchFamily="34" charset="0"/>
                <a:sym typeface="EB Garamond"/>
              </a:rPr>
              <a:t> or homogeneous with respect to certain characteristics </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Each group </a:t>
            </a:r>
            <a:r>
              <a:rPr lang="en-US" sz="1800" b="1" dirty="0">
                <a:solidFill>
                  <a:schemeClr val="tx1"/>
                </a:solidFill>
                <a:latin typeface="Calibri" panose="020F0502020204030204" pitchFamily="34" charset="0"/>
                <a:ea typeface="EB Garamond"/>
                <a:cs typeface="Calibri" panose="020F0502020204030204" pitchFamily="34" charset="0"/>
                <a:sym typeface="EB Garamond"/>
              </a:rPr>
              <a:t>must differ </a:t>
            </a:r>
            <a:r>
              <a:rPr lang="en-US" sz="1800" dirty="0">
                <a:solidFill>
                  <a:schemeClr val="tx1"/>
                </a:solidFill>
                <a:latin typeface="Calibri" panose="020F0502020204030204" pitchFamily="34" charset="0"/>
                <a:ea typeface="EB Garamond"/>
                <a:cs typeface="Calibri" panose="020F0502020204030204" pitchFamily="34" charset="0"/>
                <a:sym typeface="EB Garamond"/>
              </a:rPr>
              <a:t>from other groups with respect to the same characteristics </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p:txBody>
      </p:sp>
    </p:spTree>
    <p:extLst>
      <p:ext uri="{BB962C8B-B14F-4D97-AF65-F5344CB8AC3E}">
        <p14:creationId xmlns:p14="http://schemas.microsoft.com/office/powerpoint/2010/main" val="2486535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2038" y="274836"/>
            <a:ext cx="10520362" cy="1143000"/>
          </a:xfrm>
        </p:spPr>
        <p:txBody>
          <a:bodyPr anchor="ctr">
            <a:normAutofit/>
          </a:bodyPr>
          <a:lstStyle/>
          <a:p>
            <a:r>
              <a:rPr lang="en-US" sz="3200" dirty="0">
                <a:solidFill>
                  <a:srgbClr val="0070C0"/>
                </a:solidFill>
                <a:latin typeface="Calibri" panose="020F0502020204030204" pitchFamily="34" charset="0"/>
                <a:cs typeface="Calibri" panose="020F0502020204030204" pitchFamily="34" charset="0"/>
              </a:rPr>
              <a:t>Activity – Supervised or Unsupervised ML? </a:t>
            </a:r>
            <a:endParaRPr lang="en-US" sz="1800" spc="0" dirty="0">
              <a:solidFill>
                <a:srgbClr val="0070C0"/>
              </a:solidFill>
              <a:latin typeface="Calibri" panose="020F0502020204030204" pitchFamily="34" charset="0"/>
              <a:cs typeface="Calibri" panose="020F0502020204030204" pitchFamily="34" charset="0"/>
            </a:endParaRPr>
          </a:p>
        </p:txBody>
      </p:sp>
      <p:sp>
        <p:nvSpPr>
          <p:cNvPr id="6" name="Content Placeholder 2"/>
          <p:cNvSpPr txBox="1">
            <a:spLocks/>
          </p:cNvSpPr>
          <p:nvPr/>
        </p:nvSpPr>
        <p:spPr>
          <a:xfrm>
            <a:off x="1062446" y="1417836"/>
            <a:ext cx="10519954" cy="459107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21792" indent="-365760" fontAlgn="base">
              <a:lnSpc>
                <a:spcPct val="100000"/>
              </a:lnSpc>
              <a:spcBef>
                <a:spcPts val="0"/>
              </a:spcBef>
              <a:spcAft>
                <a:spcPts val="0"/>
              </a:spcAft>
              <a:buClrTx/>
              <a:buSzPct val="8000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sym typeface="EB Garamond"/>
              </a:rPr>
              <a:t>You are an investment analyst at a boutique firm in downtown Toronto.  One of your clients loves investing in gold and thinks gold provides the best hedging against inflation than investing in stocks. The client provided you with the data on GP (gold price index), TSX index, and CPI (inflation index)</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If your client’s brief is correct  → gold prices rise faster than TSX relative to inflation. How to establish such relationship between (GP/CPI) or (TSX/CPI)</a:t>
            </a:r>
          </a:p>
          <a:p>
            <a:pPr marL="621792" indent="-365760" fontAlgn="base">
              <a:lnSpc>
                <a:spcPct val="100000"/>
              </a:lnSpc>
              <a:spcBef>
                <a:spcPts val="0"/>
              </a:spcBef>
              <a:spcAft>
                <a:spcPts val="0"/>
              </a:spcAft>
              <a:buClrTx/>
              <a:buSzPct val="80000"/>
              <a:buFont typeface="Arial" panose="020B0604020202020204" pitchFamily="34" charset="0"/>
              <a:buChar char="•"/>
            </a:pPr>
            <a:endParaRPr lang="en-US" sz="1800" dirty="0">
              <a:solidFill>
                <a:schemeClr val="tx1"/>
              </a:solidFill>
              <a:latin typeface="Calibri" panose="020F0502020204030204" pitchFamily="34" charset="0"/>
              <a:cs typeface="Calibri" panose="020F0502020204030204" pitchFamily="34" charset="0"/>
              <a:sym typeface="EB Garamond"/>
            </a:endParaRPr>
          </a:p>
          <a:p>
            <a:pPr marL="621792" indent="-365760" fontAlgn="base">
              <a:lnSpc>
                <a:spcPct val="100000"/>
              </a:lnSpc>
              <a:spcBef>
                <a:spcPts val="0"/>
              </a:spcBef>
              <a:spcAft>
                <a:spcPts val="0"/>
              </a:spcAft>
              <a:buClrTx/>
              <a:buSzPct val="80000"/>
              <a:buFont typeface="Arial" panose="020B0604020202020204" pitchFamily="34" charset="0"/>
              <a:buChar char="•"/>
            </a:pPr>
            <a:endParaRPr lang="en-US" sz="1800" dirty="0">
              <a:solidFill>
                <a:schemeClr val="tx1"/>
              </a:solidFill>
              <a:latin typeface="Calibri" panose="020F0502020204030204" pitchFamily="34" charset="0"/>
              <a:cs typeface="Calibri" panose="020F0502020204030204" pitchFamily="34" charset="0"/>
              <a:sym typeface="EB Garamond"/>
            </a:endParaRPr>
          </a:p>
          <a:p>
            <a:pPr marL="621792" indent="-365760" fontAlgn="base">
              <a:lnSpc>
                <a:spcPct val="100000"/>
              </a:lnSpc>
              <a:spcBef>
                <a:spcPts val="0"/>
              </a:spcBef>
              <a:spcAft>
                <a:spcPts val="0"/>
              </a:spcAft>
              <a:buClrTx/>
              <a:buSzPct val="8000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sym typeface="EB Garamond"/>
              </a:rPr>
              <a:t>Your team has collected data on 150 financial ratios used to measure health of a firm. The client has asked if there is a way to reduce 150 ratios to 10 categories/indices to simplify the task and present it to the CEO?</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10 indices should be able to capture almost all information which is available in 150 different types of ratios</a:t>
            </a:r>
          </a:p>
          <a:p>
            <a:pPr marL="621792" indent="-365760" fontAlgn="base">
              <a:lnSpc>
                <a:spcPct val="100000"/>
              </a:lnSpc>
              <a:spcBef>
                <a:spcPts val="0"/>
              </a:spcBef>
              <a:spcAft>
                <a:spcPts val="0"/>
              </a:spcAft>
              <a:buClrTx/>
              <a:buSzPct val="80000"/>
              <a:buFont typeface="Arial" panose="020B0604020202020204" pitchFamily="34" charset="0"/>
              <a:buChar char="•"/>
            </a:pPr>
            <a:endParaRPr lang="en-US" sz="1800"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3140517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86660"/>
            <a:ext cx="10058400" cy="3566160"/>
          </a:xfrm>
        </p:spPr>
        <p:txBody>
          <a:bodyPr anchor="ctr">
            <a:normAutofit/>
          </a:bodyPr>
          <a:lstStyle/>
          <a:p>
            <a:pPr algn="ctr"/>
            <a:r>
              <a:rPr lang="en-US" sz="3200" spc="0" dirty="0">
                <a:solidFill>
                  <a:srgbClr val="0070C0"/>
                </a:solidFill>
                <a:latin typeface="Calibri" panose="020F0502020204030204" pitchFamily="34" charset="0"/>
                <a:cs typeface="Calibri" panose="020F0502020204030204" pitchFamily="34" charset="0"/>
                <a:sym typeface="EB Garamond"/>
              </a:rPr>
              <a:t>Multiple Linear Regression (Supervised ML)</a:t>
            </a:r>
            <a:endParaRPr lang="en-US" sz="3200" spc="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2674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05EEC-8110-BD95-393F-4AA48FCC9A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226B3-CBC0-DEA9-2D7F-061E75FF2A15}"/>
              </a:ext>
            </a:extLst>
          </p:cNvPr>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Agenda – Linear Regression</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13AEE14-309C-F444-E090-D3ADB25AD32D}"/>
              </a:ext>
            </a:extLst>
          </p:cNvPr>
          <p:cNvSpPr>
            <a:spLocks noGrp="1"/>
          </p:cNvSpPr>
          <p:nvPr>
            <p:ph idx="1"/>
          </p:nvPr>
        </p:nvSpPr>
        <p:spPr>
          <a:xfrm>
            <a:off x="1097280" y="1734901"/>
            <a:ext cx="10058400"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Linear Regression</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Background and conceptual idea</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Example and use cases</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Interpretation of linear regression model</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Estimation and Challenges</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Regression, correlation, and causation</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Activity – Linear regression in Excel</a:t>
            </a:r>
          </a:p>
          <a:p>
            <a:pPr marL="914400" lvl="1" indent="-365760">
              <a:lnSpc>
                <a:spcPct val="100000"/>
              </a:lnSpc>
              <a:spcBef>
                <a:spcPts val="0"/>
              </a:spcBef>
              <a:buClrTx/>
              <a:buSzPct val="100000"/>
              <a:buFont typeface="Arial" panose="020B0604020202020204" pitchFamily="34" charset="0"/>
              <a:buChar char="•"/>
            </a:pPr>
            <a:endParaRPr lang="en-US" sz="2400" b="1"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172978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Francis Galton (1880s) observed the following patterns in the data analysis </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Tall parents </a:t>
            </a:r>
            <a:r>
              <a:rPr lang="en-US" sz="1800" b="1" u="sng" dirty="0">
                <a:solidFill>
                  <a:schemeClr val="tx1"/>
                </a:solidFill>
                <a:latin typeface="Calibri" panose="020F0502020204030204" pitchFamily="34" charset="0"/>
                <a:cs typeface="Calibri" panose="020F0502020204030204" pitchFamily="34" charset="0"/>
                <a:sym typeface="EB Garamond"/>
              </a:rPr>
              <a:t>likely</a:t>
            </a:r>
            <a:r>
              <a:rPr lang="en-US" sz="1800" dirty="0">
                <a:solidFill>
                  <a:schemeClr val="tx1"/>
                </a:solidFill>
                <a:latin typeface="Calibri" panose="020F0502020204030204" pitchFamily="34" charset="0"/>
                <a:cs typeface="Calibri" panose="020F0502020204030204" pitchFamily="34" charset="0"/>
                <a:sym typeface="EB Garamond"/>
              </a:rPr>
              <a:t> have tall children </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Short parents </a:t>
            </a:r>
            <a:r>
              <a:rPr lang="en-US" sz="1800" b="1" u="sng" dirty="0">
                <a:solidFill>
                  <a:schemeClr val="tx1"/>
                </a:solidFill>
                <a:latin typeface="Calibri" panose="020F0502020204030204" pitchFamily="34" charset="0"/>
                <a:cs typeface="Calibri" panose="020F0502020204030204" pitchFamily="34" charset="0"/>
                <a:sym typeface="EB Garamond"/>
              </a:rPr>
              <a:t>likely</a:t>
            </a:r>
            <a:r>
              <a:rPr lang="en-US" sz="1800" dirty="0">
                <a:solidFill>
                  <a:schemeClr val="tx1"/>
                </a:solidFill>
                <a:latin typeface="Calibri" panose="020F0502020204030204" pitchFamily="34" charset="0"/>
                <a:cs typeface="Calibri" panose="020F0502020204030204" pitchFamily="34" charset="0"/>
                <a:sym typeface="EB Garamond"/>
              </a:rPr>
              <a:t> have short children </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But height of children of unusually tall or unusually short parents tend to </a:t>
            </a:r>
            <a:r>
              <a:rPr lang="en-US" sz="1800" b="1" u="sng" dirty="0">
                <a:solidFill>
                  <a:schemeClr val="tx1"/>
                </a:solidFill>
                <a:latin typeface="Calibri" panose="020F0502020204030204" pitchFamily="34" charset="0"/>
                <a:cs typeface="Calibri" panose="020F0502020204030204" pitchFamily="34" charset="0"/>
                <a:sym typeface="EB Garamond"/>
              </a:rPr>
              <a:t>move to the average height </a:t>
            </a:r>
            <a:r>
              <a:rPr lang="en-US" sz="1800" dirty="0">
                <a:solidFill>
                  <a:schemeClr val="tx1"/>
                </a:solidFill>
                <a:latin typeface="Calibri" panose="020F0502020204030204" pitchFamily="34" charset="0"/>
                <a:cs typeface="Calibri" panose="020F0502020204030204" pitchFamily="34" charset="0"/>
                <a:sym typeface="EB Garamond"/>
              </a:rPr>
              <a:t>of the population</a:t>
            </a: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Law of universal regression: observations tend to move around population mean, i.e., regression towards mean</a:t>
            </a: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Important theoretical result of central limit theorem (CLT) is based on regression towards mean</a:t>
            </a:r>
          </a:p>
          <a:p>
            <a:pPr marL="1706865" lvl="3" indent="-365760">
              <a:lnSpc>
                <a:spcPct val="100000"/>
              </a:lnSpc>
              <a:spcBef>
                <a:spcPts val="0"/>
              </a:spcBef>
              <a:buClrTx/>
              <a:buSzPct val="80000"/>
              <a:buFont typeface="Courier New" panose="02070309020205020404" pitchFamily="49" charset="0"/>
              <a:buChar char="o"/>
            </a:pP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endParaRPr lang="en-US" sz="2400" b="1"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2491662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Key questions Linear Regression can help answer</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How </a:t>
            </a:r>
            <a:r>
              <a:rPr lang="en-US" sz="2400" b="1" u="sng" dirty="0">
                <a:solidFill>
                  <a:schemeClr val="tx1"/>
                </a:solidFill>
                <a:latin typeface="Calibri" panose="020F0502020204030204" pitchFamily="34" charset="0"/>
                <a:cs typeface="Calibri" panose="020F0502020204030204" pitchFamily="34" charset="0"/>
                <a:sym typeface="EB Garamond"/>
              </a:rPr>
              <a:t>average</a:t>
            </a:r>
            <a:r>
              <a:rPr lang="en-US" sz="2400" dirty="0">
                <a:solidFill>
                  <a:schemeClr val="tx1"/>
                </a:solidFill>
                <a:latin typeface="Calibri" panose="020F0502020204030204" pitchFamily="34" charset="0"/>
                <a:cs typeface="Calibri" panose="020F0502020204030204" pitchFamily="34" charset="0"/>
                <a:sym typeface="EB Garamond"/>
              </a:rPr>
              <a:t> height of sons change with father’s height?</a:t>
            </a: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Can we </a:t>
            </a:r>
            <a:r>
              <a:rPr lang="en-US" sz="2400" b="1" u="sng" dirty="0">
                <a:solidFill>
                  <a:schemeClr val="tx1"/>
                </a:solidFill>
                <a:latin typeface="Calibri" panose="020F0502020204030204" pitchFamily="34" charset="0"/>
                <a:cs typeface="Calibri" panose="020F0502020204030204" pitchFamily="34" charset="0"/>
                <a:sym typeface="EB Garamond"/>
              </a:rPr>
              <a:t>predict average height </a:t>
            </a:r>
            <a:r>
              <a:rPr lang="en-US" sz="2400" dirty="0">
                <a:solidFill>
                  <a:schemeClr val="tx1"/>
                </a:solidFill>
                <a:latin typeface="Calibri" panose="020F0502020204030204" pitchFamily="34" charset="0"/>
                <a:cs typeface="Calibri" panose="020F0502020204030204" pitchFamily="34" charset="0"/>
                <a:sym typeface="EB Garamond"/>
              </a:rPr>
              <a:t>of sons knowing height of fathers</a:t>
            </a:r>
          </a:p>
          <a:p>
            <a:pPr marL="548640" lvl="1" indent="0">
              <a:lnSpc>
                <a:spcPct val="100000"/>
              </a:lnSpc>
              <a:spcBef>
                <a:spcPts val="0"/>
              </a:spcBef>
              <a:buClrTx/>
              <a:buSzPct val="100000"/>
              <a:buNone/>
            </a:pPr>
            <a:endParaRPr lang="en-US" sz="2400" dirty="0">
              <a:solidFill>
                <a:schemeClr val="tx1"/>
              </a:solidFill>
              <a:latin typeface="Calibri" panose="020F0502020204030204" pitchFamily="34" charset="0"/>
              <a:cs typeface="Calibri" panose="020F0502020204030204" pitchFamily="34" charset="0"/>
              <a:sym typeface="EB Garamond"/>
            </a:endParaRPr>
          </a:p>
          <a:p>
            <a:pPr marL="548640" lvl="1" indent="0">
              <a:lnSpc>
                <a:spcPct val="100000"/>
              </a:lnSpc>
              <a:spcBef>
                <a:spcPts val="0"/>
              </a:spcBef>
              <a:buClrTx/>
              <a:buSzPct val="100000"/>
              <a:buNone/>
            </a:pPr>
            <a:r>
              <a:rPr lang="en-US" sz="2400" dirty="0">
                <a:solidFill>
                  <a:schemeClr val="tx1"/>
                </a:solidFill>
                <a:latin typeface="Calibri" panose="020F0502020204030204" pitchFamily="34" charset="0"/>
                <a:cs typeface="Calibri" panose="020F0502020204030204" pitchFamily="34" charset="0"/>
                <a:sym typeface="EB Garamond"/>
              </a:rPr>
              <a:t>Note: the focus is on “average” height, </a:t>
            </a:r>
            <a:r>
              <a:rPr lang="en-US" sz="2400" b="1" dirty="0">
                <a:solidFill>
                  <a:schemeClr val="tx1"/>
                </a:solidFill>
                <a:latin typeface="Calibri" panose="020F0502020204030204" pitchFamily="34" charset="0"/>
                <a:cs typeface="Calibri" panose="020F0502020204030204" pitchFamily="34" charset="0"/>
                <a:sym typeface="EB Garamond"/>
              </a:rPr>
              <a:t>not on specific </a:t>
            </a:r>
            <a:r>
              <a:rPr lang="en-US" sz="2400" dirty="0">
                <a:solidFill>
                  <a:schemeClr val="tx1"/>
                </a:solidFill>
                <a:latin typeface="Calibri" panose="020F0502020204030204" pitchFamily="34" charset="0"/>
                <a:cs typeface="Calibri" panose="020F0502020204030204" pitchFamily="34" charset="0"/>
                <a:sym typeface="EB Garamond"/>
              </a:rPr>
              <a:t>height of an individual</a:t>
            </a: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2493674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 - Example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169179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Corresponding to any value of beds (or size of the hospital) (e.g., 500, 1000), there is a range of cost per discharge </a:t>
            </a: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However, average cost per discharge decreases as # beds increases</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Can we </a:t>
            </a:r>
            <a:r>
              <a:rPr lang="en-US" sz="1800" b="1" dirty="0">
                <a:solidFill>
                  <a:schemeClr val="tx1"/>
                </a:solidFill>
                <a:latin typeface="Calibri" panose="020F0502020204030204" pitchFamily="34" charset="0"/>
                <a:cs typeface="Calibri" panose="020F0502020204030204" pitchFamily="34" charset="0"/>
                <a:sym typeface="EB Garamond"/>
              </a:rPr>
              <a:t>learn</a:t>
            </a:r>
            <a:r>
              <a:rPr lang="en-US" sz="1800" dirty="0">
                <a:solidFill>
                  <a:schemeClr val="tx1"/>
                </a:solidFill>
                <a:latin typeface="Calibri" panose="020F0502020204030204" pitchFamily="34" charset="0"/>
                <a:cs typeface="Calibri" panose="020F0502020204030204" pitchFamily="34" charset="0"/>
                <a:sym typeface="EB Garamond"/>
              </a:rPr>
              <a:t> the relationship between (cost, size), i.e., y= h(x) </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Can we </a:t>
            </a:r>
            <a:r>
              <a:rPr lang="en-US" sz="1800" b="1" dirty="0">
                <a:solidFill>
                  <a:schemeClr val="tx1"/>
                </a:solidFill>
                <a:latin typeface="Calibri" panose="020F0502020204030204" pitchFamily="34" charset="0"/>
                <a:cs typeface="Calibri" panose="020F0502020204030204" pitchFamily="34" charset="0"/>
                <a:sym typeface="EB Garamond"/>
              </a:rPr>
              <a:t>predict</a:t>
            </a:r>
            <a:r>
              <a:rPr lang="en-US" sz="1800" dirty="0">
                <a:solidFill>
                  <a:schemeClr val="tx1"/>
                </a:solidFill>
                <a:latin typeface="Calibri" panose="020F0502020204030204" pitchFamily="34" charset="0"/>
                <a:cs typeface="Calibri" panose="020F0502020204030204" pitchFamily="34" charset="0"/>
                <a:sym typeface="EB Garamond"/>
              </a:rPr>
              <a:t> average cost per discharge for a given value of # beds?</a:t>
            </a:r>
          </a:p>
        </p:txBody>
      </p:sp>
      <p:pic>
        <p:nvPicPr>
          <p:cNvPr id="4" name="Google Shape;99;p18" title="Chart"/>
          <p:cNvPicPr preferRelativeResize="0"/>
          <p:nvPr/>
        </p:nvPicPr>
        <p:blipFill>
          <a:blip r:embed="rId2">
            <a:alphaModFix/>
          </a:blip>
          <a:stretch>
            <a:fillRect/>
          </a:stretch>
        </p:blipFill>
        <p:spPr>
          <a:xfrm>
            <a:off x="2924803" y="3857897"/>
            <a:ext cx="5062233" cy="2349615"/>
          </a:xfrm>
          <a:prstGeom prst="rect">
            <a:avLst/>
          </a:prstGeom>
          <a:noFill/>
          <a:ln>
            <a:noFill/>
          </a:ln>
        </p:spPr>
      </p:pic>
      <p:sp>
        <p:nvSpPr>
          <p:cNvPr id="5" name="Google Shape;100;p18"/>
          <p:cNvSpPr/>
          <p:nvPr/>
        </p:nvSpPr>
        <p:spPr>
          <a:xfrm>
            <a:off x="4404433" y="4001967"/>
            <a:ext cx="745600" cy="1802400"/>
          </a:xfrm>
          <a:prstGeom prst="ellipse">
            <a:avLst/>
          </a:prstGeom>
          <a:noFill/>
          <a:ln w="9525" cap="flat" cmpd="sng">
            <a:solidFill>
              <a:srgbClr val="00406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101;p18"/>
          <p:cNvSpPr/>
          <p:nvPr/>
        </p:nvSpPr>
        <p:spPr>
          <a:xfrm>
            <a:off x="6029209" y="4489167"/>
            <a:ext cx="876800" cy="1315200"/>
          </a:xfrm>
          <a:prstGeom prst="ellipse">
            <a:avLst/>
          </a:prstGeom>
          <a:noFill/>
          <a:ln w="9525" cap="flat" cmpd="sng">
            <a:solidFill>
              <a:srgbClr val="00406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8" name="Straight Arrow Connector 7"/>
          <p:cNvCxnSpPr/>
          <p:nvPr/>
        </p:nvCxnSpPr>
        <p:spPr>
          <a:xfrm>
            <a:off x="3840480" y="4345577"/>
            <a:ext cx="3230880" cy="120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500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Regression – Interpretation of Coefficient and Error Terms</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43609"/>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Error terms in y = h(x) = a + b x + e, where e= error term</a:t>
            </a:r>
          </a:p>
          <a:p>
            <a:pPr marL="1706865" lvl="3" indent="-365760">
              <a:lnSpc>
                <a:spcPct val="100000"/>
              </a:lnSpc>
              <a:spcBef>
                <a:spcPts val="0"/>
              </a:spcBef>
              <a:buClrTx/>
              <a:buSzPct val="80000"/>
              <a:buFont typeface="Courier New" panose="02070309020205020404" pitchFamily="49" charset="0"/>
              <a:buChar char="o"/>
            </a:pPr>
            <a:r>
              <a:rPr lang="en-US" sz="1600" dirty="0">
                <a:solidFill>
                  <a:schemeClr val="tx1"/>
                </a:solidFill>
                <a:latin typeface="Calibri" panose="020F0502020204030204" pitchFamily="34" charset="0"/>
                <a:cs typeface="Calibri" panose="020F0502020204030204" pitchFamily="34" charset="0"/>
                <a:sym typeface="EB Garamond"/>
              </a:rPr>
              <a:t>Omitted variables: e accounts for OTHER variables which can affect y but not included in the model</a:t>
            </a:r>
          </a:p>
          <a:p>
            <a:pPr marL="1706865" lvl="3" indent="-365760">
              <a:lnSpc>
                <a:spcPct val="100000"/>
              </a:lnSpc>
              <a:spcBef>
                <a:spcPts val="0"/>
              </a:spcBef>
              <a:buClrTx/>
              <a:buSzPct val="80000"/>
              <a:buFont typeface="Courier New" panose="02070309020205020404" pitchFamily="49" charset="0"/>
              <a:buChar char="o"/>
            </a:pPr>
            <a:r>
              <a:rPr lang="en-US" sz="1600" dirty="0">
                <a:solidFill>
                  <a:schemeClr val="tx1"/>
                </a:solidFill>
                <a:latin typeface="Calibri" panose="020F0502020204030204" pitchFamily="34" charset="0"/>
                <a:cs typeface="Calibri" panose="020F0502020204030204" pitchFamily="34" charset="0"/>
                <a:sym typeface="EB Garamond"/>
              </a:rPr>
              <a:t>Unavailability of data on some variables leads us to treat them all under e</a:t>
            </a:r>
          </a:p>
          <a:p>
            <a:pPr marL="1706865" lvl="3" indent="-365760">
              <a:lnSpc>
                <a:spcPct val="100000"/>
              </a:lnSpc>
              <a:spcBef>
                <a:spcPts val="0"/>
              </a:spcBef>
              <a:buClrTx/>
              <a:buSzPct val="80000"/>
              <a:buFont typeface="Courier New" panose="02070309020205020404" pitchFamily="49" charset="0"/>
              <a:buChar char="o"/>
            </a:pPr>
            <a:r>
              <a:rPr lang="en-US" sz="1600" dirty="0">
                <a:solidFill>
                  <a:schemeClr val="tx1"/>
                </a:solidFill>
                <a:latin typeface="Calibri" panose="020F0502020204030204" pitchFamily="34" charset="0"/>
                <a:cs typeface="Calibri" panose="020F0502020204030204" pitchFamily="34" charset="0"/>
                <a:sym typeface="EB Garamond"/>
              </a:rPr>
              <a:t>Intrinsic randomness: There are things which cannot be explained, not matter how hard you try!</a:t>
            </a:r>
          </a:p>
          <a:p>
            <a:pPr marL="1706865" lvl="3" indent="-365760">
              <a:lnSpc>
                <a:spcPct val="100000"/>
              </a:lnSpc>
              <a:spcBef>
                <a:spcPts val="0"/>
              </a:spcBef>
              <a:buClrTx/>
              <a:buSzPct val="80000"/>
              <a:buFont typeface="Courier New" panose="02070309020205020404" pitchFamily="49" charset="0"/>
              <a:buChar char="o"/>
            </a:pPr>
            <a:r>
              <a:rPr lang="en-US" sz="1600" dirty="0">
                <a:solidFill>
                  <a:schemeClr val="tx1"/>
                </a:solidFill>
                <a:latin typeface="Calibri" panose="020F0502020204030204" pitchFamily="34" charset="0"/>
                <a:cs typeface="Calibri" panose="020F0502020204030204" pitchFamily="34" charset="0"/>
                <a:sym typeface="EB Garamond"/>
              </a:rPr>
              <a:t>We want to build a relationship which is “parsimonious”, i.e., as simple as possible</a:t>
            </a:r>
          </a:p>
          <a:p>
            <a:pPr marL="1706865" lvl="3" indent="-365760">
              <a:lnSpc>
                <a:spcPct val="100000"/>
              </a:lnSpc>
              <a:spcBef>
                <a:spcPts val="0"/>
              </a:spcBef>
              <a:buClrTx/>
              <a:buSzPct val="80000"/>
              <a:buFont typeface="Courier New" panose="02070309020205020404" pitchFamily="49" charset="0"/>
              <a:buChar char="o"/>
            </a:pPr>
            <a:r>
              <a:rPr lang="en-US" sz="1600" dirty="0">
                <a:solidFill>
                  <a:schemeClr val="tx1"/>
                </a:solidFill>
                <a:latin typeface="Calibri" panose="020F0502020204030204" pitchFamily="34" charset="0"/>
                <a:cs typeface="Calibri" panose="020F0502020204030204" pitchFamily="34" charset="0"/>
                <a:sym typeface="EB Garamond"/>
              </a:rPr>
              <a:t>‘e’ also accounts for “wrong” functional form of model</a:t>
            </a:r>
          </a:p>
          <a:p>
            <a:pPr marL="1706865" lvl="3" indent="-365760">
              <a:lnSpc>
                <a:spcPct val="100000"/>
              </a:lnSpc>
              <a:spcBef>
                <a:spcPts val="0"/>
              </a:spcBef>
              <a:buClrTx/>
              <a:buSzPct val="80000"/>
              <a:buFont typeface="Courier New" panose="02070309020205020404" pitchFamily="49" charset="0"/>
              <a:buChar char="o"/>
            </a:pPr>
            <a:endParaRPr lang="en-US" sz="18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Coefficient ‘b’: Average change in y for a given change in x </a:t>
            </a:r>
          </a:p>
          <a:p>
            <a:pPr marL="1706865" lvl="3" indent="-365760">
              <a:lnSpc>
                <a:spcPct val="100000"/>
              </a:lnSpc>
              <a:spcBef>
                <a:spcPts val="0"/>
              </a:spcBef>
              <a:buClrTx/>
              <a:buSzPct val="80000"/>
              <a:buFont typeface="Courier New" panose="02070309020205020404" pitchFamily="49" charset="0"/>
              <a:buChar char="o"/>
            </a:pPr>
            <a:r>
              <a:rPr lang="en-US" sz="1600" dirty="0">
                <a:solidFill>
                  <a:schemeClr val="tx1"/>
                </a:solidFill>
                <a:latin typeface="Calibri" panose="020F0502020204030204" pitchFamily="34" charset="0"/>
                <a:cs typeface="Calibri" panose="020F0502020204030204" pitchFamily="34" charset="0"/>
                <a:sym typeface="EB Garamond"/>
              </a:rPr>
              <a:t>Example: for every increase in size of the hospital by 1-unit, average change (decrease) in cost is -$100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Interpretation of coefficient of when x = categorical (x= small, medium, and large) or dummy variable</a:t>
            </a:r>
          </a:p>
          <a:p>
            <a:pPr marL="1706865" lvl="3" indent="-365760">
              <a:lnSpc>
                <a:spcPct val="100000"/>
              </a:lnSpc>
              <a:spcBef>
                <a:spcPts val="0"/>
              </a:spcBef>
              <a:buClrTx/>
              <a:buSzPct val="80000"/>
              <a:buFont typeface="Courier New" panose="02070309020205020404" pitchFamily="49" charset="0"/>
              <a:buChar char="o"/>
            </a:pPr>
            <a:r>
              <a:rPr lang="en-US" sz="1600" dirty="0">
                <a:solidFill>
                  <a:schemeClr val="tx1"/>
                </a:solidFill>
                <a:latin typeface="Calibri" panose="020F0502020204030204" pitchFamily="34" charset="0"/>
                <a:cs typeface="Calibri" panose="020F0502020204030204" pitchFamily="34" charset="0"/>
                <a:sym typeface="EB Garamond"/>
              </a:rPr>
              <a:t>Example: when the hospital size changes from small to medium, the average change in cost is -$100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3115465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Dependent variable (DV) – Alternative names</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Explained variable</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Predictand</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Regressand</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Response</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Endogenous</a:t>
            </a:r>
          </a:p>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Independent variable (IV) – Alternative names</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Explanatory variable</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Independent variable</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Predictor</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Control variable</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Exogenous</a:t>
            </a:r>
          </a:p>
          <a:p>
            <a:pPr marL="1706865" lvl="3" indent="-365760">
              <a:lnSpc>
                <a:spcPct val="100000"/>
              </a:lnSpc>
              <a:spcBef>
                <a:spcPts val="0"/>
              </a:spcBef>
              <a:buClrTx/>
              <a:buSzPct val="80000"/>
              <a:buFont typeface="Courier New" panose="02070309020205020404" pitchFamily="49" charset="0"/>
              <a:buChar char="o"/>
            </a:pPr>
            <a:r>
              <a:rPr lang="en-US" sz="1800" b="1" dirty="0">
                <a:solidFill>
                  <a:schemeClr val="tx1"/>
                </a:solidFill>
                <a:latin typeface="Calibri" panose="020F0502020204030204" pitchFamily="34" charset="0"/>
                <a:cs typeface="Calibri" panose="020F0502020204030204" pitchFamily="34" charset="0"/>
                <a:sym typeface="EB Garamond"/>
              </a:rPr>
              <a:t>Features</a:t>
            </a:r>
          </a:p>
        </p:txBody>
      </p:sp>
    </p:spTree>
    <p:extLst>
      <p:ext uri="{BB962C8B-B14F-4D97-AF65-F5344CB8AC3E}">
        <p14:creationId xmlns:p14="http://schemas.microsoft.com/office/powerpoint/2010/main" val="4008685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677AB-BE6F-4CA9-D63E-06304A349A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7C590E-6F13-8E17-F9E8-CF8BEDCDB680}"/>
              </a:ext>
            </a:extLst>
          </p:cNvPr>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Agenda – Machine Learning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C43C91D-8C52-DF07-E096-FCB780977024}"/>
              </a:ext>
            </a:extLst>
          </p:cNvPr>
          <p:cNvSpPr>
            <a:spLocks noGrp="1"/>
          </p:cNvSpPr>
          <p:nvPr>
            <p:ph idx="1"/>
          </p:nvPr>
        </p:nvSpPr>
        <p:spPr>
          <a:xfrm>
            <a:off x="1097280" y="1734901"/>
            <a:ext cx="10058400"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Define Machine learning </a:t>
            </a: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Compare and contrast different types of machine learning (supervised, unsupervised, semi-supervised, and reinforcement)</a:t>
            </a: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Discuss examples and applications of Supervised ML</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Linear regression</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Classifiers: Perceptron, logistic models, and Naïve Bayes</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Generative vs discriminatory models </a:t>
            </a:r>
          </a:p>
          <a:p>
            <a:pPr marL="914400" lvl="1" indent="-365760">
              <a:lnSpc>
                <a:spcPct val="100000"/>
              </a:lnSpc>
              <a:spcBef>
                <a:spcPts val="0"/>
              </a:spcBef>
              <a:buClrTx/>
              <a:buSzPct val="100000"/>
              <a:buFont typeface="Arial" panose="020B0604020202020204" pitchFamily="34" charset="0"/>
              <a:buChar char="•"/>
            </a:pPr>
            <a:endParaRPr lang="en-US" sz="2400" b="1"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3393247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86660"/>
            <a:ext cx="10058400" cy="3566160"/>
          </a:xfrm>
        </p:spPr>
        <p:txBody>
          <a:bodyPr anchor="ctr">
            <a:normAutofit/>
          </a:bodyPr>
          <a:lstStyle/>
          <a:p>
            <a:pPr algn="ctr"/>
            <a:r>
              <a:rPr lang="en-US" sz="3200" spc="0" dirty="0">
                <a:solidFill>
                  <a:srgbClr val="0070C0"/>
                </a:solidFill>
                <a:latin typeface="Calibri" panose="020F0502020204030204" pitchFamily="34" charset="0"/>
                <a:cs typeface="Calibri" panose="020F0502020204030204" pitchFamily="34" charset="0"/>
                <a:sym typeface="EB Garamond"/>
              </a:rPr>
              <a:t>Multiple Linear Regression– Estimation</a:t>
            </a:r>
            <a:endParaRPr lang="en-US" sz="3200" spc="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9373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 Estimation – Closed form solution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7097486"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Closed form solution</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y=a + b x + e, e= error term</a:t>
            </a:r>
          </a:p>
          <a:p>
            <a:pPr marL="1706865" lvl="3" indent="-365760">
              <a:lnSpc>
                <a:spcPct val="100000"/>
              </a:lnSpc>
              <a:spcBef>
                <a:spcPts val="0"/>
              </a:spcBef>
              <a:buClrTx/>
              <a:buSzPct val="80000"/>
              <a:buFont typeface="Courier New" panose="02070309020205020404" pitchFamily="49" charset="0"/>
              <a:buChar char="o"/>
            </a:pPr>
            <a:r>
              <a:rPr lang="en-CA" sz="1800" dirty="0">
                <a:solidFill>
                  <a:schemeClr val="tx1"/>
                </a:solidFill>
                <a:latin typeface="Calibri" panose="020F0502020204030204" pitchFamily="34" charset="0"/>
                <a:cs typeface="Calibri" panose="020F0502020204030204" pitchFamily="34" charset="0"/>
              </a:rPr>
              <a:t>Minimize squared distance (error) between observed and predicted Y, the DV</a:t>
            </a:r>
          </a:p>
          <a:p>
            <a:pPr marL="1706865" lvl="3" indent="-365760">
              <a:lnSpc>
                <a:spcPct val="100000"/>
              </a:lnSpc>
              <a:spcBef>
                <a:spcPts val="0"/>
              </a:spcBef>
              <a:buClrTx/>
              <a:buSzPct val="80000"/>
              <a:buFont typeface="Courier New" panose="02070309020205020404" pitchFamily="49" charset="0"/>
              <a:buChar char="o"/>
            </a:pPr>
            <a:endParaRPr lang="en-CA" sz="1800" dirty="0">
              <a:solidFill>
                <a:schemeClr val="tx1"/>
              </a:solidFill>
              <a:latin typeface="Calibri" panose="020F0502020204030204" pitchFamily="34" charset="0"/>
              <a:cs typeface="Calibri" panose="020F0502020204030204" pitchFamily="34" charset="0"/>
            </a:endParaRPr>
          </a:p>
          <a:p>
            <a:pPr marL="1706865" lvl="3" indent="-365760">
              <a:lnSpc>
                <a:spcPct val="100000"/>
              </a:lnSpc>
              <a:spcBef>
                <a:spcPts val="0"/>
              </a:spcBef>
              <a:buClrTx/>
              <a:buSzPct val="80000"/>
              <a:buFont typeface="Courier New" panose="02070309020205020404" pitchFamily="49" charset="0"/>
              <a:buChar char="o"/>
            </a:pPr>
            <a:endParaRPr lang="en-CA" sz="1800" dirty="0">
              <a:solidFill>
                <a:schemeClr val="tx1"/>
              </a:solidFill>
              <a:latin typeface="Calibri" panose="020F0502020204030204" pitchFamily="34" charset="0"/>
              <a:cs typeface="Calibri" panose="020F0502020204030204" pitchFamily="34" charset="0"/>
            </a:endParaRPr>
          </a:p>
          <a:p>
            <a:pPr marL="1706865" lvl="3" indent="-365760">
              <a:lnSpc>
                <a:spcPct val="100000"/>
              </a:lnSpc>
              <a:spcBef>
                <a:spcPts val="0"/>
              </a:spcBef>
              <a:buClrTx/>
              <a:buSzPct val="80000"/>
              <a:buFont typeface="Courier New" panose="02070309020205020404" pitchFamily="49" charset="0"/>
              <a:buChar char="o"/>
            </a:pPr>
            <a:endParaRPr lang="en-CA" sz="1800" dirty="0">
              <a:solidFill>
                <a:schemeClr val="tx1"/>
              </a:solidFill>
              <a:latin typeface="Calibri" panose="020F0502020204030204" pitchFamily="34" charset="0"/>
              <a:cs typeface="Calibri" panose="020F0502020204030204" pitchFamily="34" charset="0"/>
            </a:endParaRPr>
          </a:p>
          <a:p>
            <a:pPr marL="1706865" lvl="3" indent="-365760">
              <a:lnSpc>
                <a:spcPct val="100000"/>
              </a:lnSpc>
              <a:spcBef>
                <a:spcPts val="0"/>
              </a:spcBef>
              <a:buClrTx/>
              <a:buSzPct val="80000"/>
              <a:buFont typeface="Courier New" panose="02070309020205020404" pitchFamily="49" charset="0"/>
              <a:buChar char="o"/>
            </a:pPr>
            <a:r>
              <a:rPr lang="en-CA" sz="1800" dirty="0">
                <a:solidFill>
                  <a:schemeClr val="tx1"/>
                </a:solidFill>
                <a:latin typeface="Calibri" panose="020F0502020204030204" pitchFamily="34" charset="0"/>
                <a:cs typeface="Calibri" panose="020F0502020204030204" pitchFamily="34" charset="0"/>
              </a:rPr>
              <a:t>SSE: Sum of Square of Errors: Measure of variance in y which cannot be explained by x</a:t>
            </a:r>
          </a:p>
          <a:p>
            <a:pPr marL="1706865" lvl="3" indent="-365760">
              <a:lnSpc>
                <a:spcPct val="100000"/>
              </a:lnSpc>
              <a:spcBef>
                <a:spcPts val="0"/>
              </a:spcBef>
              <a:buClrTx/>
              <a:buSzPct val="80000"/>
              <a:buFont typeface="Courier New" panose="02070309020205020404" pitchFamily="49" charset="0"/>
              <a:buChar char="o"/>
            </a:pPr>
            <a:endParaRPr lang="en-CA" sz="1800" dirty="0">
              <a:solidFill>
                <a:schemeClr val="tx1"/>
              </a:solidFill>
              <a:latin typeface="Calibri" panose="020F0502020204030204" pitchFamily="34" charset="0"/>
              <a:cs typeface="Calibri" panose="020F0502020204030204" pitchFamily="34" charset="0"/>
            </a:endParaRPr>
          </a:p>
          <a:p>
            <a:endParaRPr lang="en-CA" dirty="0"/>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p:txBody>
      </p:sp>
      <p:pic>
        <p:nvPicPr>
          <p:cNvPr id="4" name="Google Shape;176;p30"/>
          <p:cNvPicPr preferRelativeResize="0"/>
          <p:nvPr/>
        </p:nvPicPr>
        <p:blipFill rotWithShape="1">
          <a:blip r:embed="rId2">
            <a:alphaModFix/>
          </a:blip>
          <a:srcRect l="839" t="6509" r="57544" b="16875"/>
          <a:stretch/>
        </p:blipFill>
        <p:spPr>
          <a:xfrm>
            <a:off x="8194766" y="1950720"/>
            <a:ext cx="3117932" cy="2658226"/>
          </a:xfrm>
          <a:prstGeom prst="rect">
            <a:avLst/>
          </a:prstGeom>
          <a:noFill/>
          <a:ln>
            <a:noFill/>
          </a:ln>
        </p:spPr>
      </p:pic>
      <mc:AlternateContent xmlns:mc="http://schemas.openxmlformats.org/markup-compatibility/2006" xmlns:a14="http://schemas.microsoft.com/office/drawing/2010/main">
        <mc:Choice Requires="a14">
          <p:sp>
            <p:nvSpPr>
              <p:cNvPr id="5" name="TextBox 4"/>
              <p:cNvSpPr txBox="1"/>
              <p:nvPr/>
            </p:nvSpPr>
            <p:spPr>
              <a:xfrm>
                <a:off x="2972536" y="3185657"/>
                <a:ext cx="2808526"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𝑆𝑆𝐸</m:t>
                      </m:r>
                      <m:r>
                        <a:rPr lang="en-CA" b="0" i="1" smtClean="0">
                          <a:latin typeface="Cambria Math" panose="02040503050406030204" pitchFamily="18" charset="0"/>
                        </a:rPr>
                        <m:t>= </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𝑁</m:t>
                          </m:r>
                        </m:sup>
                        <m:e>
                          <m:sSup>
                            <m:sSupPr>
                              <m:ctrlPr>
                                <a:rPr lang="en-CA" b="0" i="1" smtClean="0">
                                  <a:latin typeface="Cambria Math" panose="02040503050406030204" pitchFamily="18" charset="0"/>
                                </a:rPr>
                              </m:ctrlPr>
                            </m:sSupPr>
                            <m:e>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i="1">
                                      <a:latin typeface="Cambria Math" panose="02040503050406030204" pitchFamily="18" charset="0"/>
                                    </a:rPr>
                                    <m:t>−(</m:t>
                                  </m:r>
                                  <m:r>
                                    <a:rPr lang="en-US" b="0" i="1" smtClean="0">
                                      <a:latin typeface="Cambria Math" panose="02040503050406030204" pitchFamily="18" charset="0"/>
                                    </a:rPr>
                                    <m:t>𝑎</m:t>
                                  </m:r>
                                  <m:r>
                                    <a:rPr lang="en-CA" i="1">
                                      <a:latin typeface="Cambria Math" panose="02040503050406030204" pitchFamily="18" charset="0"/>
                                    </a:rPr>
                                    <m:t>+</m:t>
                                  </m:r>
                                  <m:r>
                                    <a:rPr lang="en-US" b="0" i="1" smtClean="0">
                                      <a:latin typeface="Cambria Math" panose="02040503050406030204" pitchFamily="18" charset="0"/>
                                    </a:rPr>
                                    <m:t>𝑏</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b="0" i="1" smtClean="0">
                                  <a:latin typeface="Cambria Math" panose="02040503050406030204" pitchFamily="18" charset="0"/>
                                </a:rPr>
                                <m:t>)</m:t>
                              </m:r>
                            </m:e>
                            <m:sup>
                              <m:r>
                                <a:rPr lang="en-CA" b="0" i="1" smtClean="0">
                                  <a:latin typeface="Cambria Math" panose="02040503050406030204" pitchFamily="18" charset="0"/>
                                </a:rPr>
                                <m:t>2</m:t>
                              </m:r>
                            </m:sup>
                          </m:sSup>
                        </m:e>
                      </m:nary>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72536" y="3185657"/>
                <a:ext cx="2808526" cy="7789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70908" y="4845614"/>
                <a:ext cx="3445165" cy="5672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𝑏</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𝑐𝑜𝑣</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𝑣𝑎𝑟</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den>
                      </m:f>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ctrlPr>
                                <a:rPr lang="en-US" sz="1600" b="0" i="1" smtClean="0">
                                  <a:latin typeface="Cambria Math" panose="02040503050406030204" pitchFamily="18" charset="0"/>
                                  <a:ea typeface="Cambria Math" panose="02040503050406030204" pitchFamily="18" charset="0"/>
                                </a:rPr>
                              </m:ctrlPr>
                            </m:naryPr>
                            <m:sub>
                              <m:r>
                                <m:rPr>
                                  <m:brk m:alnAt="23"/>
                                </m:rP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𝑁</m:t>
                              </m:r>
                            </m:sup>
                            <m:e>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𝑥</m:t>
                                  </m:r>
                                </m:e>
                              </m:acc>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𝑦</m:t>
                                  </m:r>
                                </m:e>
                              </m:acc>
                              <m:r>
                                <a:rPr lang="en-US" sz="1600" b="0" i="1" smtClean="0">
                                  <a:latin typeface="Cambria Math" panose="02040503050406030204" pitchFamily="18" charset="0"/>
                                  <a:ea typeface="Cambria Math" panose="02040503050406030204" pitchFamily="18" charset="0"/>
                                </a:rPr>
                                <m:t>)</m:t>
                              </m:r>
                            </m:e>
                          </m:nary>
                        </m:num>
                        <m:den>
                          <m:nary>
                            <m:naryPr>
                              <m:chr m:val="∑"/>
                              <m:ctrlPr>
                                <a:rPr lang="en-US" sz="1600" b="0" i="1" smtClean="0">
                                  <a:latin typeface="Cambria Math" panose="02040503050406030204" pitchFamily="18" charset="0"/>
                                  <a:ea typeface="Cambria Math" panose="02040503050406030204" pitchFamily="18" charset="0"/>
                                </a:rPr>
                              </m:ctrlPr>
                            </m:naryPr>
                            <m:sub>
                              <m:r>
                                <m:rPr>
                                  <m:brk m:alnAt="23"/>
                                </m:rP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𝑁</m:t>
                              </m:r>
                            </m:sup>
                            <m:e>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𝑥</m:t>
                                      </m:r>
                                    </m:e>
                                  </m:acc>
                                  <m:r>
                                    <a:rPr lang="en-US" sz="1600" b="0" i="1" smtClean="0">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e>
                          </m:nary>
                        </m:den>
                      </m:f>
                    </m:oMath>
                  </m:oMathPara>
                </a14:m>
                <a:endParaRPr lang="en-US" sz="1600" dirty="0">
                  <a:latin typeface="Calibri" panose="020F0502020204030204" pitchFamily="34" charset="0"/>
                  <a:cs typeface="Calibri" panose="020F0502020204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70908" y="4845614"/>
                <a:ext cx="3445165" cy="567271"/>
              </a:xfrm>
              <a:prstGeom prst="rect">
                <a:avLst/>
              </a:prstGeom>
              <a:blipFill>
                <a:blip r:embed="rId4"/>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891201" y="5586730"/>
                <a:ext cx="1358257" cy="246221"/>
              </a:xfrm>
              <a:prstGeom prst="rect">
                <a:avLst/>
              </a:prstGeom>
              <a:noFill/>
            </p:spPr>
            <p:txBody>
              <a:bodyPr wrap="none" lIns="0" tIns="0" rIns="0" bIns="0" rtlCol="0">
                <a:spAutoFit/>
              </a:bodyPr>
              <a:lstStyle/>
              <a:p>
                <a:r>
                  <a:rPr lang="en-CA" sz="1600" i="1" dirty="0">
                    <a:latin typeface="Calibri" panose="020F0502020204030204" pitchFamily="34" charset="0"/>
                    <a:ea typeface="Cambria Math" panose="02040503050406030204" pitchFamily="18" charset="0"/>
                    <a:cs typeface="Calibri" panose="020F0502020204030204" pitchFamily="34" charset="0"/>
                  </a:rPr>
                  <a:t>b</a:t>
                </a:r>
                <a14:m>
                  <m:oMath xmlns:m="http://schemas.openxmlformats.org/officeDocument/2006/math">
                    <m:r>
                      <a:rPr lang="en-CA" sz="1600" b="0" i="1" smtClean="0">
                        <a:latin typeface="Cambria Math" panose="02040503050406030204" pitchFamily="18" charset="0"/>
                        <a:ea typeface="Cambria Math" panose="02040503050406030204" pitchFamily="18" charset="0"/>
                      </a:rPr>
                      <m:t>=</m:t>
                    </m:r>
                    <m:sSup>
                      <m:sSupPr>
                        <m:ctrlPr>
                          <a:rPr lang="en-CA" sz="1600" b="0" i="1" smtClean="0">
                            <a:latin typeface="Cambria Math" panose="02040503050406030204" pitchFamily="18" charset="0"/>
                            <a:ea typeface="Cambria Math" panose="02040503050406030204" pitchFamily="18" charset="0"/>
                          </a:rPr>
                        </m:ctrlPr>
                      </m:sSupPr>
                      <m:e>
                        <m:d>
                          <m:dPr>
                            <m:ctrlPr>
                              <a:rPr lang="en-CA" sz="1600" i="1">
                                <a:latin typeface="Cambria Math" panose="02040503050406030204" pitchFamily="18" charset="0"/>
                                <a:ea typeface="Cambria Math" panose="02040503050406030204" pitchFamily="18" charset="0"/>
                              </a:rPr>
                            </m:ctrlPr>
                          </m:dPr>
                          <m:e>
                            <m:sSup>
                              <m:sSupPr>
                                <m:ctrlPr>
                                  <a:rPr lang="en-CA" sz="1600" i="1">
                                    <a:latin typeface="Cambria Math" panose="02040503050406030204" pitchFamily="18" charset="0"/>
                                    <a:ea typeface="Cambria Math" panose="02040503050406030204" pitchFamily="18" charset="0"/>
                                  </a:rPr>
                                </m:ctrlPr>
                              </m:sSupPr>
                              <m:e>
                                <m:r>
                                  <a:rPr lang="en-CA" sz="1600" i="1">
                                    <a:latin typeface="Cambria Math" panose="02040503050406030204" pitchFamily="18" charset="0"/>
                                    <a:ea typeface="Cambria Math" panose="02040503050406030204" pitchFamily="18" charset="0"/>
                                  </a:rPr>
                                  <m:t>𝑋</m:t>
                                </m:r>
                              </m:e>
                              <m:sup>
                                <m:r>
                                  <a:rPr lang="en-CA" sz="1600" i="1">
                                    <a:latin typeface="Cambria Math" panose="02040503050406030204" pitchFamily="18" charset="0"/>
                                    <a:ea typeface="Cambria Math" panose="02040503050406030204" pitchFamily="18" charset="0"/>
                                  </a:rPr>
                                  <m:t>′</m:t>
                                </m:r>
                              </m:sup>
                            </m:sSup>
                            <m:r>
                              <a:rPr lang="en-CA" sz="1600" i="1">
                                <a:latin typeface="Cambria Math" panose="02040503050406030204" pitchFamily="18" charset="0"/>
                                <a:ea typeface="Cambria Math" panose="02040503050406030204" pitchFamily="18" charset="0"/>
                              </a:rPr>
                              <m:t>𝑋</m:t>
                            </m:r>
                          </m:e>
                        </m:d>
                      </m:e>
                      <m:sup>
                        <m:r>
                          <a:rPr lang="en-CA" sz="1600" b="0" i="1" smtClean="0">
                            <a:latin typeface="Cambria Math" panose="02040503050406030204" pitchFamily="18" charset="0"/>
                            <a:ea typeface="Cambria Math" panose="02040503050406030204" pitchFamily="18" charset="0"/>
                          </a:rPr>
                          <m:t>−1</m:t>
                        </m:r>
                      </m:sup>
                    </m:sSup>
                    <m:sSup>
                      <m:sSupPr>
                        <m:ctrlPr>
                          <a:rPr lang="en-CA" sz="1600" b="0" i="1" smtClean="0">
                            <a:latin typeface="Cambria Math" panose="02040503050406030204" pitchFamily="18" charset="0"/>
                            <a:ea typeface="Cambria Math" panose="02040503050406030204" pitchFamily="18" charset="0"/>
                          </a:rPr>
                        </m:ctrlPr>
                      </m:sSupPr>
                      <m:e>
                        <m:r>
                          <a:rPr lang="en-CA" sz="1600" b="0" i="1" smtClean="0">
                            <a:latin typeface="Cambria Math" panose="02040503050406030204" pitchFamily="18" charset="0"/>
                            <a:ea typeface="Cambria Math" panose="02040503050406030204" pitchFamily="18" charset="0"/>
                          </a:rPr>
                          <m:t>𝑋</m:t>
                        </m:r>
                      </m:e>
                      <m:sup>
                        <m:r>
                          <a:rPr lang="en-CA" sz="1600" b="0" i="1" smtClean="0">
                            <a:latin typeface="Cambria Math" panose="02040503050406030204" pitchFamily="18" charset="0"/>
                            <a:ea typeface="Cambria Math" panose="02040503050406030204" pitchFamily="18" charset="0"/>
                          </a:rPr>
                          <m:t>′</m:t>
                        </m:r>
                      </m:sup>
                    </m:sSup>
                    <m:r>
                      <a:rPr lang="en-CA" sz="1600" b="0" i="1" smtClean="0">
                        <a:latin typeface="Cambria Math" panose="02040503050406030204" pitchFamily="18" charset="0"/>
                        <a:ea typeface="Cambria Math" panose="02040503050406030204" pitchFamily="18" charset="0"/>
                      </a:rPr>
                      <m:t>𝑦</m:t>
                    </m:r>
                  </m:oMath>
                </a14:m>
                <a:endParaRPr lang="en-US" sz="16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891201" y="5586730"/>
                <a:ext cx="1358257" cy="246221"/>
              </a:xfrm>
              <a:prstGeom prst="rect">
                <a:avLst/>
              </a:prstGeom>
              <a:blipFill>
                <a:blip r:embed="rId5"/>
                <a:stretch>
                  <a:fillRect l="-8969" t="-24390" r="-3587" b="-48780"/>
                </a:stretch>
              </a:blipFill>
            </p:spPr>
            <p:txBody>
              <a:bodyPr/>
              <a:lstStyle/>
              <a:p>
                <a:r>
                  <a:rPr lang="en-US">
                    <a:noFill/>
                  </a:rPr>
                  <a:t> </a:t>
                </a:r>
              </a:p>
            </p:txBody>
          </p:sp>
        </mc:Fallback>
      </mc:AlternateContent>
    </p:spTree>
    <p:extLst>
      <p:ext uri="{BB962C8B-B14F-4D97-AF65-F5344CB8AC3E}">
        <p14:creationId xmlns:p14="http://schemas.microsoft.com/office/powerpoint/2010/main" val="4148491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 Estimation – ML algorithm </a:t>
            </a:r>
            <a:r>
              <a:rPr lang="en" sz="1800" spc="0" dirty="0">
                <a:solidFill>
                  <a:srgbClr val="0070C0"/>
                </a:solidFill>
                <a:latin typeface="Calibri" panose="020F0502020204030204" pitchFamily="34" charset="0"/>
                <a:cs typeface="Calibri" panose="020F0502020204030204" pitchFamily="34" charset="0"/>
                <a:sym typeface="EB Garamond"/>
              </a:rPr>
              <a:t>(Gradient Descent, GDD) </a:t>
            </a:r>
            <a:endParaRPr lang="en-US" sz="18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43609"/>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An ML algorithm for linear regression has the following two objectives</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“Learn” the relationship between (x,y), i.e.,  make (a + b x) or h(ϑ) as close to y as possible</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“Predict” y based on the “learned” relationship and new values of x’s </a:t>
            </a:r>
          </a:p>
          <a:p>
            <a:pPr marL="1706865" lvl="3" indent="-365760">
              <a:lnSpc>
                <a:spcPct val="100000"/>
              </a:lnSpc>
              <a:spcBef>
                <a:spcPts val="0"/>
              </a:spcBef>
              <a:buClrTx/>
              <a:buSzPct val="80000"/>
              <a:buFont typeface="Courier New" panose="02070309020205020404" pitchFamily="49" charset="0"/>
              <a:buChar char="o"/>
            </a:pP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In other words, we make the algorithm “learn” the relationship between (x,y) so it can make predictions about y for new values of x’s </a:t>
            </a:r>
          </a:p>
          <a:p>
            <a:pPr marL="1706865" lvl="3" indent="-365760">
              <a:lnSpc>
                <a:spcPct val="100000"/>
              </a:lnSpc>
              <a:spcBef>
                <a:spcPts val="0"/>
              </a:spcBef>
              <a:buClrTx/>
              <a:buSzPct val="80000"/>
              <a:buFont typeface="Courier New" panose="02070309020205020404" pitchFamily="49" charset="0"/>
              <a:buChar char="o"/>
            </a:pPr>
            <a:endParaRPr lang="en-US" sz="2400" dirty="0">
              <a:solidFill>
                <a:schemeClr val="tx1"/>
              </a:solidFill>
              <a:latin typeface="Calibri" panose="020F0502020204030204" pitchFamily="34" charset="0"/>
              <a:cs typeface="Calibri" panose="020F0502020204030204" pitchFamily="34" charset="0"/>
              <a:sym typeface="EB Garamond"/>
            </a:endParaRPr>
          </a:p>
          <a:p>
            <a:endParaRPr lang="en-CA" dirty="0">
              <a:solidFill>
                <a:schemeClr val="tx1"/>
              </a:solidFill>
            </a:endParaRP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1523989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 using ML algorithm – Key terminology</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Model y=h(ϑ)=a₀+b₂x₁+b₂x₂+𝜖 is called “</a:t>
            </a:r>
            <a:r>
              <a:rPr lang="en-US" b="1" dirty="0">
                <a:solidFill>
                  <a:schemeClr val="tx1"/>
                </a:solidFill>
                <a:latin typeface="Calibri" panose="020F0502020204030204" pitchFamily="34" charset="0"/>
                <a:cs typeface="Calibri" panose="020F0502020204030204" pitchFamily="34" charset="0"/>
                <a:sym typeface="EB Garamond"/>
              </a:rPr>
              <a:t>hypothesis</a:t>
            </a:r>
            <a:r>
              <a:rPr lang="en-US" dirty="0">
                <a:solidFill>
                  <a:schemeClr val="tx1"/>
                </a:solidFill>
                <a:latin typeface="Calibri" panose="020F0502020204030204" pitchFamily="34" charset="0"/>
                <a:cs typeface="Calibri" panose="020F0502020204030204" pitchFamily="34" charset="0"/>
                <a:sym typeface="EB Garamond"/>
              </a:rPr>
              <a:t>”, i.e., we are </a:t>
            </a:r>
            <a:r>
              <a:rPr lang="en-US" dirty="0">
                <a:solidFill>
                  <a:schemeClr val="tx1"/>
                </a:solidFill>
                <a:latin typeface="Calibri" panose="020F0502020204030204" pitchFamily="34" charset="0"/>
                <a:cs typeface="Calibri" panose="020F0502020204030204" pitchFamily="34" charset="0"/>
              </a:rPr>
              <a:t>hypothesizing</a:t>
            </a:r>
            <a:r>
              <a:rPr lang="en-US" dirty="0">
                <a:solidFill>
                  <a:schemeClr val="tx1"/>
                </a:solidFill>
                <a:latin typeface="Calibri" panose="020F0502020204030204" pitchFamily="34" charset="0"/>
                <a:cs typeface="Calibri" panose="020F0502020204030204" pitchFamily="34" charset="0"/>
                <a:sym typeface="EB Garamond"/>
              </a:rPr>
              <a:t> how (x,y) are related, i.e., in this case linear relationship between (x,y)</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err="1">
                <a:solidFill>
                  <a:schemeClr val="tx1"/>
                </a:solidFill>
                <a:latin typeface="Calibri" panose="020F0502020204030204" pitchFamily="34" charset="0"/>
                <a:cs typeface="Calibri" panose="020F0502020204030204" pitchFamily="34" charset="0"/>
                <a:sym typeface="EB Garamond"/>
              </a:rPr>
              <a:t>ϑ’s</a:t>
            </a:r>
            <a:r>
              <a:rPr lang="en-US" dirty="0">
                <a:solidFill>
                  <a:schemeClr val="tx1"/>
                </a:solidFill>
                <a:latin typeface="Calibri" panose="020F0502020204030204" pitchFamily="34" charset="0"/>
                <a:cs typeface="Calibri" panose="020F0502020204030204" pitchFamily="34" charset="0"/>
                <a:sym typeface="EB Garamond"/>
              </a:rPr>
              <a:t> are model </a:t>
            </a:r>
            <a:r>
              <a:rPr lang="en-US" b="1" dirty="0">
                <a:solidFill>
                  <a:schemeClr val="tx1"/>
                </a:solidFill>
                <a:latin typeface="Calibri" panose="020F0502020204030204" pitchFamily="34" charset="0"/>
                <a:cs typeface="Calibri" panose="020F0502020204030204" pitchFamily="34" charset="0"/>
                <a:sym typeface="EB Garamond"/>
              </a:rPr>
              <a:t>parameters</a:t>
            </a:r>
            <a:r>
              <a:rPr lang="en-US" dirty="0">
                <a:solidFill>
                  <a:schemeClr val="tx1"/>
                </a:solidFill>
                <a:latin typeface="Calibri" panose="020F0502020204030204" pitchFamily="34" charset="0"/>
                <a:cs typeface="Calibri" panose="020F0502020204030204" pitchFamily="34" charset="0"/>
                <a:sym typeface="EB Garamond"/>
              </a:rPr>
              <a:t>. And it is a (k x 1) vector, where k= number of parameters</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x’s are </a:t>
            </a:r>
            <a:r>
              <a:rPr lang="en-US" b="1" dirty="0">
                <a:solidFill>
                  <a:schemeClr val="tx1"/>
                </a:solidFill>
                <a:latin typeface="Calibri" panose="020F0502020204030204" pitchFamily="34" charset="0"/>
                <a:cs typeface="Calibri" panose="020F0502020204030204" pitchFamily="34" charset="0"/>
                <a:sym typeface="EB Garamond"/>
              </a:rPr>
              <a:t>features</a:t>
            </a:r>
            <a:r>
              <a:rPr lang="en-US" dirty="0">
                <a:solidFill>
                  <a:schemeClr val="tx1"/>
                </a:solidFill>
                <a:latin typeface="Calibri" panose="020F0502020204030204" pitchFamily="34" charset="0"/>
                <a:cs typeface="Calibri" panose="020F0502020204030204" pitchFamily="34" charset="0"/>
                <a:sym typeface="EB Garamond"/>
              </a:rPr>
              <a:t>. x is a (k x n) matrix where n= number of observations, x₀=1</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Training sample: the sample we use to “train” our ML algorithm</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Test sample: the sample we use to “test” our “trained” algorithm!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n₀= training sample, n₁= test sample; n₀ + n₁ = n = total sample size</a:t>
            </a:r>
          </a:p>
        </p:txBody>
      </p:sp>
    </p:spTree>
    <p:extLst>
      <p:ext uri="{BB962C8B-B14F-4D97-AF65-F5344CB8AC3E}">
        <p14:creationId xmlns:p14="http://schemas.microsoft.com/office/powerpoint/2010/main" val="442843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 Estimation – Closed form vs ML algorithm</a:t>
            </a:r>
            <a:endParaRPr lang="en-US" sz="3200" spc="0" dirty="0">
              <a:solidFill>
                <a:srgbClr val="0070C0"/>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rotWithShape="1">
          <a:blip r:embed="rId2"/>
          <a:srcRect l="70265"/>
          <a:stretch/>
        </p:blipFill>
        <p:spPr>
          <a:xfrm>
            <a:off x="7489371" y="2189035"/>
            <a:ext cx="3095501" cy="402355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393118" y="2520639"/>
                <a:ext cx="2808526"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𝑆𝑆𝐸</m:t>
                      </m:r>
                      <m:r>
                        <a:rPr lang="en-CA" b="0" i="1" smtClean="0">
                          <a:latin typeface="Cambria Math" panose="02040503050406030204" pitchFamily="18" charset="0"/>
                        </a:rPr>
                        <m:t>= </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𝑁</m:t>
                          </m:r>
                        </m:sup>
                        <m:e>
                          <m:sSup>
                            <m:sSupPr>
                              <m:ctrlPr>
                                <a:rPr lang="en-CA" b="0" i="1" smtClean="0">
                                  <a:latin typeface="Cambria Math" panose="02040503050406030204" pitchFamily="18" charset="0"/>
                                </a:rPr>
                              </m:ctrlPr>
                            </m:sSupPr>
                            <m:e>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i="1">
                                      <a:latin typeface="Cambria Math" panose="02040503050406030204" pitchFamily="18" charset="0"/>
                                    </a:rPr>
                                    <m:t>−(</m:t>
                                  </m:r>
                                  <m:r>
                                    <a:rPr lang="en-US" b="0" i="1" smtClean="0">
                                      <a:latin typeface="Cambria Math" panose="02040503050406030204" pitchFamily="18" charset="0"/>
                                    </a:rPr>
                                    <m:t>𝑎</m:t>
                                  </m:r>
                                  <m:r>
                                    <a:rPr lang="en-CA" i="1">
                                      <a:latin typeface="Cambria Math" panose="02040503050406030204" pitchFamily="18" charset="0"/>
                                    </a:rPr>
                                    <m:t>+</m:t>
                                  </m:r>
                                  <m:r>
                                    <a:rPr lang="en-US" b="0" i="1" smtClean="0">
                                      <a:latin typeface="Cambria Math" panose="02040503050406030204" pitchFamily="18" charset="0"/>
                                    </a:rPr>
                                    <m:t>𝑏</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𝑖</m:t>
                                      </m:r>
                                    </m:sub>
                                  </m:sSub>
                                </m:e>
                              </m:d>
                              <m:r>
                                <a:rPr lang="en-CA" b="0" i="1" smtClean="0">
                                  <a:latin typeface="Cambria Math" panose="02040503050406030204" pitchFamily="18" charset="0"/>
                                </a:rPr>
                                <m:t>)</m:t>
                              </m:r>
                            </m:e>
                            <m:sup>
                              <m:r>
                                <a:rPr lang="en-CA" b="0" i="1" smtClean="0">
                                  <a:latin typeface="Cambria Math" panose="02040503050406030204" pitchFamily="18" charset="0"/>
                                </a:rPr>
                                <m:t>2</m:t>
                              </m:r>
                            </m:sup>
                          </m:sSup>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393118" y="2520639"/>
                <a:ext cx="2808526" cy="7789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97280" y="4082849"/>
                <a:ext cx="3493194" cy="5672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𝑏</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𝑐𝑜𝑣</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𝑣𝑎𝑟</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den>
                      </m:f>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nary>
                            <m:naryPr>
                              <m:chr m:val="∑"/>
                              <m:ctrlPr>
                                <a:rPr lang="en-US" sz="1600" b="0" i="1" smtClean="0">
                                  <a:latin typeface="Cambria Math" panose="02040503050406030204" pitchFamily="18" charset="0"/>
                                  <a:ea typeface="Cambria Math" panose="02040503050406030204" pitchFamily="18" charset="0"/>
                                </a:rPr>
                              </m:ctrlPr>
                            </m:naryPr>
                            <m:sub>
                              <m:r>
                                <m:rPr>
                                  <m:brk m:alnAt="23"/>
                                </m:rP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𝑁</m:t>
                              </m:r>
                            </m:sup>
                            <m:e>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𝑥</m:t>
                                  </m:r>
                                </m:e>
                              </m:acc>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𝑦</m:t>
                                  </m:r>
                                </m:e>
                              </m:acc>
                              <m:r>
                                <a:rPr lang="en-US" sz="1600" b="0" i="1" smtClean="0">
                                  <a:latin typeface="Cambria Math" panose="02040503050406030204" pitchFamily="18" charset="0"/>
                                  <a:ea typeface="Cambria Math" panose="02040503050406030204" pitchFamily="18" charset="0"/>
                                </a:rPr>
                                <m:t>)</m:t>
                              </m:r>
                            </m:e>
                          </m:nary>
                        </m:num>
                        <m:den>
                          <m:nary>
                            <m:naryPr>
                              <m:chr m:val="∑"/>
                              <m:ctrlPr>
                                <a:rPr lang="en-US" sz="1600" b="0" i="1" smtClean="0">
                                  <a:latin typeface="Cambria Math" panose="02040503050406030204" pitchFamily="18" charset="0"/>
                                  <a:ea typeface="Cambria Math" panose="02040503050406030204" pitchFamily="18" charset="0"/>
                                </a:rPr>
                              </m:ctrlPr>
                            </m:naryPr>
                            <m:sub>
                              <m:r>
                                <m:rPr>
                                  <m:brk m:alnAt="23"/>
                                </m:rP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𝑁</m:t>
                              </m:r>
                            </m:sup>
                            <m:e>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𝑥</m:t>
                                      </m:r>
                                    </m:e>
                                  </m:acc>
                                  <m:r>
                                    <a:rPr lang="en-US" sz="1600" b="0" i="1" smtClean="0">
                                      <a:latin typeface="Cambria Math" panose="02040503050406030204" pitchFamily="18" charset="0"/>
                                      <a:ea typeface="Cambria Math" panose="02040503050406030204" pitchFamily="18" charset="0"/>
                                    </a:rPr>
                                    <m:t>)</m:t>
                                  </m:r>
                                </m:e>
                                <m:sup>
                                  <m:r>
                                    <a:rPr lang="en-US" sz="1600" b="0" i="1" smtClean="0">
                                      <a:latin typeface="Cambria Math" panose="02040503050406030204" pitchFamily="18" charset="0"/>
                                      <a:ea typeface="Cambria Math" panose="02040503050406030204" pitchFamily="18" charset="0"/>
                                    </a:rPr>
                                    <m:t>2</m:t>
                                  </m:r>
                                </m:sup>
                              </m:sSup>
                            </m:e>
                          </m:nary>
                        </m:den>
                      </m:f>
                    </m:oMath>
                  </m:oMathPara>
                </a14:m>
                <a:endParaRPr lang="en-US" sz="16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097280" y="4082849"/>
                <a:ext cx="3493194" cy="567271"/>
              </a:xfrm>
              <a:prstGeom prst="rect">
                <a:avLst/>
              </a:prstGeom>
              <a:blipFill>
                <a:blip r:embed="rId4"/>
                <a:stretch>
                  <a:fillRect/>
                </a:stretch>
              </a:blipFill>
            </p:spPr>
            <p:txBody>
              <a:bodyPr/>
              <a:lstStyle/>
              <a:p>
                <a:r>
                  <a:rPr lang="en-US">
                    <a:noFill/>
                  </a:rPr>
                  <a:t> </a:t>
                </a:r>
              </a:p>
            </p:txBody>
          </p:sp>
        </mc:Fallback>
      </mc:AlternateContent>
      <p:sp>
        <p:nvSpPr>
          <p:cNvPr id="8" name="TextBox 7"/>
          <p:cNvSpPr txBox="1"/>
          <p:nvPr/>
        </p:nvSpPr>
        <p:spPr>
          <a:xfrm>
            <a:off x="1672746" y="1976581"/>
            <a:ext cx="2127442" cy="369332"/>
          </a:xfrm>
          <a:prstGeom prst="rect">
            <a:avLst/>
          </a:prstGeom>
          <a:noFill/>
        </p:spPr>
        <p:txBody>
          <a:bodyPr wrap="none" rtlCol="0">
            <a:spAutoFit/>
          </a:bodyPr>
          <a:lstStyle/>
          <a:p>
            <a:r>
              <a:rPr lang="en-US" dirty="0"/>
              <a:t>Closed form solution</a:t>
            </a:r>
          </a:p>
        </p:txBody>
      </p:sp>
      <p:sp>
        <p:nvSpPr>
          <p:cNvPr id="9" name="TextBox 8"/>
          <p:cNvSpPr txBox="1"/>
          <p:nvPr/>
        </p:nvSpPr>
        <p:spPr>
          <a:xfrm>
            <a:off x="7745655" y="1737360"/>
            <a:ext cx="1441420" cy="369332"/>
          </a:xfrm>
          <a:prstGeom prst="rect">
            <a:avLst/>
          </a:prstGeom>
          <a:noFill/>
        </p:spPr>
        <p:txBody>
          <a:bodyPr wrap="none" rtlCol="0">
            <a:spAutoFit/>
          </a:bodyPr>
          <a:lstStyle/>
          <a:p>
            <a:r>
              <a:rPr lang="en-US" dirty="0"/>
              <a:t>ML algorithm</a:t>
            </a:r>
          </a:p>
        </p:txBody>
      </p:sp>
    </p:spTree>
    <p:extLst>
      <p:ext uri="{BB962C8B-B14F-4D97-AF65-F5344CB8AC3E}">
        <p14:creationId xmlns:p14="http://schemas.microsoft.com/office/powerpoint/2010/main" val="401257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86660"/>
            <a:ext cx="10058400" cy="3566160"/>
          </a:xfrm>
        </p:spPr>
        <p:txBody>
          <a:bodyPr anchor="ctr">
            <a:normAutofit/>
          </a:bodyPr>
          <a:lstStyle/>
          <a:p>
            <a:pPr algn="ctr"/>
            <a:r>
              <a:rPr lang="en-US" sz="3200" spc="0" dirty="0">
                <a:solidFill>
                  <a:srgbClr val="0070C0"/>
                </a:solidFill>
                <a:latin typeface="Calibri" panose="020F0502020204030204" pitchFamily="34" charset="0"/>
                <a:cs typeface="Calibri" panose="020F0502020204030204" pitchFamily="34" charset="0"/>
                <a:sym typeface="EB Garamond"/>
              </a:rPr>
              <a:t>Multiple Linear Regression – Challenges</a:t>
            </a:r>
            <a:endParaRPr lang="en-US" sz="3200" spc="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023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 Estimation Challenges</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43609"/>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Multicollinearity </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When X’s (features, IVs) are correlated, it is difficult to understand the </a:t>
            </a:r>
            <a:r>
              <a:rPr lang="en-US" sz="1800" b="1" u="sng" dirty="0">
                <a:solidFill>
                  <a:schemeClr val="tx1"/>
                </a:solidFill>
                <a:latin typeface="Calibri" panose="020F0502020204030204" pitchFamily="34" charset="0"/>
                <a:cs typeface="Calibri" panose="020F0502020204030204" pitchFamily="34" charset="0"/>
                <a:sym typeface="EB Garamond"/>
              </a:rPr>
              <a:t>unique</a:t>
            </a:r>
            <a:r>
              <a:rPr lang="en-US" sz="1800" dirty="0">
                <a:solidFill>
                  <a:schemeClr val="tx1"/>
                </a:solidFill>
                <a:latin typeface="Calibri" panose="020F0502020204030204" pitchFamily="34" charset="0"/>
                <a:cs typeface="Calibri" panose="020F0502020204030204" pitchFamily="34" charset="0"/>
                <a:sym typeface="EB Garamond"/>
              </a:rPr>
              <a:t> impact of each variable on y. </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Example: Effect of Age and Height on IQ. Age and Height are positively correlated</a:t>
            </a: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Unbiasedness of parameters</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In repeated samples (s=1,2,3,4,5,6…..1000….), what would be the average (across samples) of parameters? </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Is the average being equal to / close to the </a:t>
            </a:r>
            <a:r>
              <a:rPr lang="en-US" sz="1800" b="1" dirty="0">
                <a:solidFill>
                  <a:schemeClr val="tx1"/>
                </a:solidFill>
                <a:latin typeface="Calibri" panose="020F0502020204030204" pitchFamily="34" charset="0"/>
                <a:cs typeface="Calibri" panose="020F0502020204030204" pitchFamily="34" charset="0"/>
                <a:sym typeface="EB Garamond"/>
              </a:rPr>
              <a:t>true</a:t>
            </a:r>
            <a:r>
              <a:rPr lang="en-US" sz="1800" dirty="0">
                <a:solidFill>
                  <a:schemeClr val="tx1"/>
                </a:solidFill>
                <a:latin typeface="Calibri" panose="020F0502020204030204" pitchFamily="34" charset="0"/>
                <a:cs typeface="Calibri" panose="020F0502020204030204" pitchFamily="34" charset="0"/>
                <a:sym typeface="EB Garamond"/>
              </a:rPr>
              <a:t> parameter which was hypothesized? </a:t>
            </a: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29964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 – Assumptions</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The most important assumption of a linear regression model is that the </a:t>
            </a:r>
            <a:r>
              <a:rPr lang="en-US" b="1" dirty="0">
                <a:solidFill>
                  <a:schemeClr val="tx1"/>
                </a:solidFill>
                <a:latin typeface="Calibri" panose="020F0502020204030204" pitchFamily="34" charset="0"/>
                <a:cs typeface="Calibri" panose="020F0502020204030204" pitchFamily="34" charset="0"/>
                <a:sym typeface="EB Garamond"/>
              </a:rPr>
              <a:t>specified relationship between (y, X) is correct</a:t>
            </a:r>
            <a:r>
              <a:rPr lang="en-US" dirty="0">
                <a:solidFill>
                  <a:schemeClr val="tx1"/>
                </a:solidFill>
                <a:latin typeface="Calibri" panose="020F0502020204030204" pitchFamily="34" charset="0"/>
                <a:cs typeface="Calibri" panose="020F0502020204030204" pitchFamily="34" charset="0"/>
                <a:sym typeface="EB Garamond"/>
              </a:rPr>
              <a:t>, i.e., y is the target variable, X= feature, and not the other way round</a:t>
            </a:r>
          </a:p>
          <a:p>
            <a:pPr marL="1706865" lvl="3" indent="-365760">
              <a:lnSpc>
                <a:spcPct val="100000"/>
              </a:lnSpc>
              <a:spcBef>
                <a:spcPts val="0"/>
              </a:spcBef>
              <a:buClrTx/>
              <a:buSzPct val="80000"/>
              <a:buFont typeface="Courier New" panose="02070309020205020404" pitchFamily="49" charset="0"/>
              <a:buChar char="o"/>
            </a:pPr>
            <a:r>
              <a:rPr lang="en-US" sz="1600" dirty="0">
                <a:solidFill>
                  <a:schemeClr val="tx1"/>
                </a:solidFill>
                <a:latin typeface="Calibri" panose="020F0502020204030204" pitchFamily="34" charset="0"/>
                <a:cs typeface="Calibri" panose="020F0502020204030204" pitchFamily="34" charset="0"/>
                <a:sym typeface="EB Garamond"/>
              </a:rPr>
              <a:t>We assume the heights of children depends on the heights of parents, and not the other way round</a:t>
            </a:r>
          </a:p>
          <a:p>
            <a:pPr marL="1706865" lvl="3" indent="-365760">
              <a:lnSpc>
                <a:spcPct val="100000"/>
              </a:lnSpc>
              <a:spcBef>
                <a:spcPts val="0"/>
              </a:spcBef>
              <a:buClrTx/>
              <a:buSzPct val="80000"/>
              <a:buFont typeface="Courier New" panose="02070309020205020404" pitchFamily="49" charset="0"/>
              <a:buChar char="o"/>
            </a:pPr>
            <a:r>
              <a:rPr lang="en-US" sz="1600" dirty="0">
                <a:solidFill>
                  <a:schemeClr val="tx1"/>
                </a:solidFill>
                <a:latin typeface="Calibri" panose="020F0502020204030204" pitchFamily="34" charset="0"/>
                <a:cs typeface="Calibri" panose="020F0502020204030204" pitchFamily="34" charset="0"/>
                <a:sym typeface="EB Garamond"/>
              </a:rPr>
              <a:t>We assume the cost per discharge depends on # beds (and not the other way round)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In addition, there are </a:t>
            </a:r>
            <a:r>
              <a:rPr lang="en-US" b="1" u="sng" dirty="0">
                <a:solidFill>
                  <a:schemeClr val="tx1"/>
                </a:solidFill>
                <a:latin typeface="Calibri" panose="020F0502020204030204" pitchFamily="34" charset="0"/>
                <a:cs typeface="Calibri" panose="020F0502020204030204" pitchFamily="34" charset="0"/>
                <a:sym typeface="EB Garamond"/>
              </a:rPr>
              <a:t>four</a:t>
            </a:r>
            <a:r>
              <a:rPr lang="en-US" dirty="0">
                <a:solidFill>
                  <a:schemeClr val="tx1"/>
                </a:solidFill>
                <a:latin typeface="Calibri" panose="020F0502020204030204" pitchFamily="34" charset="0"/>
                <a:cs typeface="Calibri" panose="020F0502020204030204" pitchFamily="34" charset="0"/>
                <a:sym typeface="EB Garamond"/>
              </a:rPr>
              <a:t> important assumptions for a linear regression model</a:t>
            </a:r>
          </a:p>
          <a:p>
            <a:pPr marL="1706865" lvl="3" indent="-365760">
              <a:lnSpc>
                <a:spcPct val="100000"/>
              </a:lnSpc>
              <a:spcBef>
                <a:spcPts val="0"/>
              </a:spcBef>
              <a:buClrTx/>
              <a:buSzPct val="80000"/>
              <a:buFont typeface="Courier New" panose="02070309020205020404" pitchFamily="49" charset="0"/>
              <a:buChar char="o"/>
            </a:pPr>
            <a:r>
              <a:rPr lang="en-US" sz="1800" b="1" dirty="0">
                <a:solidFill>
                  <a:schemeClr val="tx1"/>
                </a:solidFill>
                <a:latin typeface="Calibri" panose="020F0502020204030204" pitchFamily="34" charset="0"/>
                <a:cs typeface="Calibri" panose="020F0502020204030204" pitchFamily="34" charset="0"/>
                <a:sym typeface="EB Garamond"/>
              </a:rPr>
              <a:t>Linearity</a:t>
            </a:r>
            <a:r>
              <a:rPr lang="en-US" sz="1800" dirty="0">
                <a:solidFill>
                  <a:schemeClr val="tx1"/>
                </a:solidFill>
                <a:latin typeface="Calibri" panose="020F0502020204030204" pitchFamily="34" charset="0"/>
                <a:cs typeface="Calibri" panose="020F0502020204030204" pitchFamily="34" charset="0"/>
                <a:sym typeface="EB Garamond"/>
              </a:rPr>
              <a:t> of relationship between (x,y)</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Error terms have </a:t>
            </a:r>
            <a:r>
              <a:rPr lang="en-US" sz="1800" b="1" dirty="0">
                <a:solidFill>
                  <a:schemeClr val="tx1"/>
                </a:solidFill>
                <a:latin typeface="Calibri" panose="020F0502020204030204" pitchFamily="34" charset="0"/>
                <a:cs typeface="Calibri" panose="020F0502020204030204" pitchFamily="34" charset="0"/>
                <a:sym typeface="EB Garamond"/>
              </a:rPr>
              <a:t>equal variance</a:t>
            </a:r>
            <a:r>
              <a:rPr lang="en-US" sz="1800" dirty="0">
                <a:solidFill>
                  <a:schemeClr val="tx1"/>
                </a:solidFill>
                <a:latin typeface="Calibri" panose="020F0502020204030204" pitchFamily="34" charset="0"/>
                <a:cs typeface="Calibri" panose="020F0502020204030204" pitchFamily="34" charset="0"/>
                <a:sym typeface="EB Garamond"/>
              </a:rPr>
              <a:t>, i.e., Var [e(i)]=Var (e(j)) for all i,j </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Errors terms are </a:t>
            </a:r>
            <a:r>
              <a:rPr lang="en-US" sz="1800" b="1" dirty="0">
                <a:solidFill>
                  <a:schemeClr val="tx1"/>
                </a:solidFill>
                <a:latin typeface="Calibri" panose="020F0502020204030204" pitchFamily="34" charset="0"/>
                <a:cs typeface="Calibri" panose="020F0502020204030204" pitchFamily="34" charset="0"/>
                <a:sym typeface="EB Garamond"/>
              </a:rPr>
              <a:t>uncorrelated</a:t>
            </a:r>
            <a:r>
              <a:rPr lang="en-US" sz="1800" dirty="0">
                <a:solidFill>
                  <a:schemeClr val="tx1"/>
                </a:solidFill>
                <a:latin typeface="Calibri" panose="020F0502020204030204" pitchFamily="34" charset="0"/>
                <a:cs typeface="Calibri" panose="020F0502020204030204" pitchFamily="34" charset="0"/>
                <a:sym typeface="EB Garamond"/>
              </a:rPr>
              <a:t>, i.e., CoVar [e(i), e(j)]= 0 for all i ≠ j </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Error terms follow </a:t>
            </a:r>
            <a:r>
              <a:rPr lang="en-US" sz="1800" b="1" dirty="0">
                <a:solidFill>
                  <a:schemeClr val="tx1"/>
                </a:solidFill>
                <a:latin typeface="Calibri" panose="020F0502020204030204" pitchFamily="34" charset="0"/>
                <a:cs typeface="Calibri" panose="020F0502020204030204" pitchFamily="34" charset="0"/>
                <a:sym typeface="EB Garamond"/>
              </a:rPr>
              <a:t>normal distribution </a:t>
            </a:r>
            <a:r>
              <a:rPr lang="en-US" sz="1800" dirty="0">
                <a:solidFill>
                  <a:schemeClr val="tx1"/>
                </a:solidFill>
                <a:latin typeface="Calibri" panose="020F0502020204030204" pitchFamily="34" charset="0"/>
                <a:cs typeface="Calibri" panose="020F0502020204030204" pitchFamily="34" charset="0"/>
                <a:sym typeface="EB Garamond"/>
              </a:rPr>
              <a:t>e(i)~N[0, Var(e(i))]</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What would happen when you relax these assumptions?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How would you make your linear regression model work when one or more of these assumptions do not hold true? </a:t>
            </a:r>
          </a:p>
        </p:txBody>
      </p:sp>
    </p:spTree>
    <p:extLst>
      <p:ext uri="{BB962C8B-B14F-4D97-AF65-F5344CB8AC3E}">
        <p14:creationId xmlns:p14="http://schemas.microsoft.com/office/powerpoint/2010/main" val="755715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000" spc="0" dirty="0">
                <a:solidFill>
                  <a:srgbClr val="0070C0"/>
                </a:solidFill>
                <a:latin typeface="Calibri" panose="020F0502020204030204" pitchFamily="34" charset="0"/>
                <a:cs typeface="Calibri" panose="020F0502020204030204" pitchFamily="34" charset="0"/>
                <a:sym typeface="EB Garamond"/>
              </a:rPr>
              <a:t>Assumption violated – </a:t>
            </a:r>
            <a:r>
              <a:rPr lang="en-US" sz="3000" spc="0" dirty="0">
                <a:solidFill>
                  <a:srgbClr val="0070C0"/>
                </a:solidFill>
                <a:latin typeface="Calibri" panose="020F0502020204030204" pitchFamily="34" charset="0"/>
                <a:cs typeface="Calibri" panose="020F0502020204030204" pitchFamily="34" charset="0"/>
                <a:sym typeface="EB Garamond"/>
              </a:rPr>
              <a:t>Linearity of relationship between (x,y)</a:t>
            </a:r>
            <a:endParaRPr lang="en-US" sz="30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85786"/>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Transform X, i.e., X’=f(X) to make the relationship linear</a:t>
            </a:r>
          </a:p>
        </p:txBody>
      </p:sp>
      <p:pic>
        <p:nvPicPr>
          <p:cNvPr id="4" name="Picture 3"/>
          <p:cNvPicPr>
            <a:picLocks noChangeAspect="1"/>
          </p:cNvPicPr>
          <p:nvPr/>
        </p:nvPicPr>
        <p:blipFill rotWithShape="1">
          <a:blip r:embed="rId2"/>
          <a:srcRect l="25972" t="31416" r="49966" b="9206"/>
          <a:stretch/>
        </p:blipFill>
        <p:spPr>
          <a:xfrm>
            <a:off x="3936273" y="2420983"/>
            <a:ext cx="3161212" cy="3631476"/>
          </a:xfrm>
          <a:prstGeom prst="rect">
            <a:avLst/>
          </a:prstGeom>
        </p:spPr>
      </p:pic>
    </p:spTree>
    <p:extLst>
      <p:ext uri="{BB962C8B-B14F-4D97-AF65-F5344CB8AC3E}">
        <p14:creationId xmlns:p14="http://schemas.microsoft.com/office/powerpoint/2010/main" val="1644129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Assumption violated – </a:t>
            </a:r>
            <a:r>
              <a:rPr lang="en-US" sz="3200" spc="0" dirty="0">
                <a:solidFill>
                  <a:srgbClr val="0070C0"/>
                </a:solidFill>
                <a:latin typeface="Calibri" panose="020F0502020204030204" pitchFamily="34" charset="0"/>
                <a:cs typeface="Calibri" panose="020F0502020204030204" pitchFamily="34" charset="0"/>
                <a:sym typeface="EB Garamond"/>
              </a:rPr>
              <a:t>Error terms have equal variance</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85786"/>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Transform Y, i.e., Y’=f(Y) to make variance equal (or try to make it as equal as possible)</a:t>
            </a:r>
          </a:p>
        </p:txBody>
      </p:sp>
      <p:pic>
        <p:nvPicPr>
          <p:cNvPr id="5" name="Picture 4"/>
          <p:cNvPicPr>
            <a:picLocks noChangeAspect="1"/>
          </p:cNvPicPr>
          <p:nvPr/>
        </p:nvPicPr>
        <p:blipFill rotWithShape="1">
          <a:blip r:embed="rId2"/>
          <a:srcRect l="26807" t="35258" r="51233" b="36449"/>
          <a:stretch/>
        </p:blipFill>
        <p:spPr>
          <a:xfrm>
            <a:off x="2168436" y="2607138"/>
            <a:ext cx="3867888" cy="2673329"/>
          </a:xfrm>
          <a:prstGeom prst="rect">
            <a:avLst/>
          </a:prstGeom>
        </p:spPr>
      </p:pic>
      <p:pic>
        <p:nvPicPr>
          <p:cNvPr id="6" name="Picture 5"/>
          <p:cNvPicPr>
            <a:picLocks noChangeAspect="1"/>
          </p:cNvPicPr>
          <p:nvPr/>
        </p:nvPicPr>
        <p:blipFill rotWithShape="1">
          <a:blip r:embed="rId3"/>
          <a:srcRect l="26903" t="30804" r="50245" b="38947"/>
          <a:stretch/>
        </p:blipFill>
        <p:spPr>
          <a:xfrm>
            <a:off x="6831104" y="2708676"/>
            <a:ext cx="3621743" cy="2571791"/>
          </a:xfrm>
          <a:prstGeom prst="rect">
            <a:avLst/>
          </a:prstGeom>
        </p:spPr>
      </p:pic>
      <p:sp>
        <p:nvSpPr>
          <p:cNvPr id="7" name="Oval 6"/>
          <p:cNvSpPr/>
          <p:nvPr/>
        </p:nvSpPr>
        <p:spPr>
          <a:xfrm>
            <a:off x="2097741" y="3541059"/>
            <a:ext cx="403412" cy="7440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794223" y="3571767"/>
            <a:ext cx="403412" cy="7440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011271" y="3065929"/>
            <a:ext cx="600635" cy="14164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056965" y="4177553"/>
            <a:ext cx="202087" cy="5737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147582" y="3541059"/>
            <a:ext cx="227194" cy="9412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35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1200727" y="743191"/>
            <a:ext cx="9956800" cy="943200"/>
          </a:xfrm>
          <a:prstGeom prst="rect">
            <a:avLst/>
          </a:prstGeom>
        </p:spPr>
        <p:txBody>
          <a:bodyPr spcFirstLastPara="1" vert="horz" wrap="square" lIns="121900" tIns="121900" rIns="121900" bIns="121900" rtlCol="0" anchor="t" anchorCtr="0">
            <a:noAutofit/>
          </a:bodyPr>
          <a:lstStyle/>
          <a:p>
            <a:pPr>
              <a:spcBef>
                <a:spcPct val="0"/>
              </a:spcBef>
            </a:pPr>
            <a:r>
              <a:rPr lang="en" sz="3200" spc="0" dirty="0">
                <a:solidFill>
                  <a:srgbClr val="0070C0"/>
                </a:solidFill>
                <a:latin typeface="Calibri" panose="020F0502020204030204" pitchFamily="34" charset="0"/>
                <a:cs typeface="Calibri" panose="020F0502020204030204" pitchFamily="34" charset="0"/>
                <a:sym typeface="EB Garamond"/>
              </a:rPr>
              <a:t>Machine Learning – Definition </a:t>
            </a:r>
            <a:endParaRPr sz="3200" spc="0" dirty="0">
              <a:solidFill>
                <a:srgbClr val="0070C0"/>
              </a:solidFill>
              <a:latin typeface="Calibri" panose="020F0502020204030204" pitchFamily="34" charset="0"/>
              <a:cs typeface="Calibri" panose="020F0502020204030204" pitchFamily="34" charset="0"/>
              <a:sym typeface="EB Garamond"/>
            </a:endParaRPr>
          </a:p>
        </p:txBody>
      </p:sp>
      <p:sp>
        <p:nvSpPr>
          <p:cNvPr id="73" name="Google Shape;73;p14"/>
          <p:cNvSpPr txBox="1">
            <a:spLocks noGrp="1"/>
          </p:cNvSpPr>
          <p:nvPr>
            <p:ph type="body" idx="1"/>
          </p:nvPr>
        </p:nvSpPr>
        <p:spPr>
          <a:xfrm>
            <a:off x="1200727" y="1762596"/>
            <a:ext cx="10021455" cy="943200"/>
          </a:xfrm>
          <a:prstGeom prst="rect">
            <a:avLst/>
          </a:prstGeom>
        </p:spPr>
        <p:txBody>
          <a:bodyPr spcFirstLastPara="1" vert="horz" wrap="square" lIns="121900" tIns="121900" rIns="121900" bIns="121900" rtlCol="0" anchor="t" anchorCtr="0">
            <a:noAutofit/>
          </a:bodyPr>
          <a:lstStyle/>
          <a:p>
            <a:pPr marL="914400" lvl="1" indent="-365760">
              <a:lnSpc>
                <a:spcPct val="100000"/>
              </a:lnSpc>
              <a:spcBef>
                <a:spcPts val="0"/>
              </a:spcBef>
              <a:buClrTx/>
              <a:buSzPct val="100000"/>
              <a:buFont typeface="Arial" panose="020B0604020202020204" pitchFamily="34" charset="0"/>
              <a:buChar char="•"/>
            </a:pPr>
            <a:r>
              <a:rPr lang="en" dirty="0">
                <a:solidFill>
                  <a:srgbClr val="000000"/>
                </a:solidFill>
                <a:latin typeface="Calibri" panose="020F0502020204030204" pitchFamily="34" charset="0"/>
                <a:ea typeface="EB Garamond"/>
                <a:cs typeface="Calibri" panose="020F0502020204030204" pitchFamily="34" charset="0"/>
                <a:sym typeface="EB Garamond"/>
              </a:rPr>
              <a:t>"</a:t>
            </a:r>
            <a:r>
              <a:rPr lang="en" i="1" dirty="0">
                <a:solidFill>
                  <a:srgbClr val="000000"/>
                </a:solidFill>
                <a:latin typeface="Calibri" panose="020F0502020204030204" pitchFamily="34" charset="0"/>
                <a:cs typeface="Calibri" panose="020F0502020204030204" pitchFamily="34" charset="0"/>
                <a:sym typeface="EB Garamond"/>
              </a:rPr>
              <a:t>Machine learning is a field of computer science that gives computers the ability to learn [from data] without being explicitly programmed</a:t>
            </a:r>
            <a:r>
              <a:rPr lang="en" dirty="0">
                <a:solidFill>
                  <a:srgbClr val="000000"/>
                </a:solidFill>
                <a:latin typeface="Calibri" panose="020F0502020204030204" pitchFamily="34" charset="0"/>
                <a:cs typeface="Calibri" panose="020F0502020204030204" pitchFamily="34" charset="0"/>
                <a:sym typeface="EB Garamond"/>
              </a:rPr>
              <a:t>." Wikipedia</a:t>
            </a:r>
            <a:endParaRPr dirty="0">
              <a:solidFill>
                <a:srgbClr val="000000"/>
              </a:solidFill>
              <a:latin typeface="Calibri" panose="020F0502020204030204" pitchFamily="34" charset="0"/>
              <a:cs typeface="Calibri" panose="020F0502020204030204" pitchFamily="34" charset="0"/>
              <a:sym typeface="EB Garamond"/>
            </a:endParaRPr>
          </a:p>
          <a:p>
            <a:pPr indent="0">
              <a:lnSpc>
                <a:spcPct val="100000"/>
              </a:lnSpc>
              <a:spcAft>
                <a:spcPts val="2133"/>
              </a:spcAft>
              <a:buNone/>
            </a:pPr>
            <a:endParaRPr sz="1600" dirty="0">
              <a:solidFill>
                <a:srgbClr val="000000"/>
              </a:solidFill>
              <a:latin typeface="Playfair Display"/>
              <a:ea typeface="Playfair Display"/>
              <a:cs typeface="Playfair Display"/>
              <a:sym typeface="Playfair Display"/>
            </a:endParaRPr>
          </a:p>
        </p:txBody>
      </p:sp>
      <p:pic>
        <p:nvPicPr>
          <p:cNvPr id="74" name="Google Shape;74;p14"/>
          <p:cNvPicPr preferRelativeResize="0"/>
          <p:nvPr/>
        </p:nvPicPr>
        <p:blipFill>
          <a:blip r:embed="rId3">
            <a:alphaModFix/>
          </a:blip>
          <a:stretch>
            <a:fillRect/>
          </a:stretch>
        </p:blipFill>
        <p:spPr>
          <a:xfrm>
            <a:off x="2281334" y="3079063"/>
            <a:ext cx="6895167" cy="2936300"/>
          </a:xfrm>
          <a:prstGeom prst="rect">
            <a:avLst/>
          </a:prstGeom>
          <a:noFill/>
          <a:ln>
            <a:noFill/>
          </a:ln>
        </p:spPr>
      </p:pic>
    </p:spTree>
    <p:extLst>
      <p:ext uri="{BB962C8B-B14F-4D97-AF65-F5344CB8AC3E}">
        <p14:creationId xmlns:p14="http://schemas.microsoft.com/office/powerpoint/2010/main" val="3192399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Does linear regression imply causation?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601245"/>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Linear Regression deals with dependence of 1 variable (cost per discharge) on other variables (hospital size, # beds, etc.). </a:t>
            </a:r>
            <a:r>
              <a:rPr lang="en-US" b="1" dirty="0">
                <a:solidFill>
                  <a:schemeClr val="tx1"/>
                </a:solidFill>
                <a:latin typeface="Calibri" panose="020F0502020204030204" pitchFamily="34" charset="0"/>
                <a:cs typeface="Calibri" panose="020F0502020204030204" pitchFamily="34" charset="0"/>
                <a:sym typeface="EB Garamond"/>
              </a:rPr>
              <a:t>It does not imply causation</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There is NO statistical/analytical reason to assume # beds does not depend on cost per discharge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1706865" lvl="3" indent="-365760">
              <a:lnSpc>
                <a:spcPct val="100000"/>
              </a:lnSpc>
              <a:spcBef>
                <a:spcPts val="0"/>
              </a:spcBef>
              <a:buClrTx/>
              <a:buSzPct val="80000"/>
              <a:buFont typeface="Courier New" panose="02070309020205020404" pitchFamily="49" charset="0"/>
              <a:buChar char="o"/>
            </a:pPr>
            <a:r>
              <a:rPr lang="en-US" sz="1600" dirty="0">
                <a:solidFill>
                  <a:schemeClr val="tx1"/>
                </a:solidFill>
                <a:latin typeface="Calibri" panose="020F0502020204030204" pitchFamily="34" charset="0"/>
                <a:cs typeface="Calibri" panose="020F0502020204030204" pitchFamily="34" charset="0"/>
                <a:sym typeface="EB Garamond"/>
              </a:rPr>
              <a:t>In other words, in “regression world”, we could equally show dependence of # beds on cost per discharge</a:t>
            </a:r>
          </a:p>
          <a:p>
            <a:pPr marL="1706865" lvl="3" indent="-365760">
              <a:lnSpc>
                <a:spcPct val="100000"/>
              </a:lnSpc>
              <a:spcBef>
                <a:spcPts val="0"/>
              </a:spcBef>
              <a:buClrTx/>
              <a:buSzPct val="80000"/>
              <a:buFont typeface="Courier New" panose="02070309020205020404" pitchFamily="49" charset="0"/>
              <a:buChar char="o"/>
            </a:pPr>
            <a:r>
              <a:rPr lang="en-US" sz="1600" dirty="0">
                <a:solidFill>
                  <a:schemeClr val="tx1"/>
                </a:solidFill>
                <a:latin typeface="Calibri" panose="020F0502020204030204" pitchFamily="34" charset="0"/>
                <a:cs typeface="Calibri" panose="020F0502020204030204" pitchFamily="34" charset="0"/>
                <a:sym typeface="EB Garamond"/>
              </a:rPr>
              <a:t>The reason we treat cost per discharge as a dependent variable (DV) is due to non-statistical reasons (common sense, theory)</a:t>
            </a:r>
          </a:p>
          <a:p>
            <a:pPr marL="0" indent="0" algn="ctr">
              <a:lnSpc>
                <a:spcPct val="100000"/>
              </a:lnSpc>
              <a:buNone/>
            </a:pPr>
            <a:endParaRPr lang="en-US" sz="1800" i="1" dirty="0">
              <a:solidFill>
                <a:schemeClr val="tx1"/>
              </a:solidFill>
              <a:latin typeface="Calibri" panose="020F0502020204030204" pitchFamily="34" charset="0"/>
              <a:ea typeface="EB Garamond"/>
              <a:cs typeface="Calibri" panose="020F0502020204030204" pitchFamily="34" charset="0"/>
              <a:sym typeface="EB Garamond"/>
            </a:endParaRPr>
          </a:p>
          <a:p>
            <a:pPr marL="0" indent="0" algn="ctr">
              <a:lnSpc>
                <a:spcPct val="100000"/>
              </a:lnSpc>
              <a:buNone/>
            </a:pPr>
            <a:r>
              <a:rPr lang="en-US" sz="1800" i="1" dirty="0">
                <a:solidFill>
                  <a:schemeClr val="tx1"/>
                </a:solidFill>
                <a:latin typeface="Calibri" panose="020F0502020204030204" pitchFamily="34" charset="0"/>
                <a:ea typeface="EB Garamond"/>
                <a:cs typeface="Calibri" panose="020F0502020204030204" pitchFamily="34" charset="0"/>
                <a:sym typeface="EB Garamond"/>
              </a:rPr>
              <a:t>“A strong statistical / analytical relationship can never establish causation: our ideas of causation must come from outside statistics, ultimately from theory or other” </a:t>
            </a:r>
          </a:p>
          <a:p>
            <a:pPr marL="0" indent="0" algn="ctr">
              <a:lnSpc>
                <a:spcPct val="100000"/>
              </a:lnSpc>
              <a:buNone/>
            </a:pPr>
            <a:r>
              <a:rPr lang="en-US" sz="1800" dirty="0">
                <a:solidFill>
                  <a:schemeClr val="tx1"/>
                </a:solidFill>
                <a:latin typeface="Calibri" panose="020F0502020204030204" pitchFamily="34" charset="0"/>
                <a:ea typeface="EB Garamond"/>
                <a:cs typeface="Calibri" panose="020F0502020204030204" pitchFamily="34" charset="0"/>
                <a:sym typeface="EB Garamond"/>
              </a:rPr>
              <a:t>Kendall and Stuart: The Advanced Theory of Statistics</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2983703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1" y="304021"/>
            <a:ext cx="10058400" cy="1450757"/>
          </a:xfrm>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Does linear regression imply causation? </a:t>
            </a:r>
            <a:br>
              <a:rPr lang="en" sz="3200" spc="0" dirty="0">
                <a:solidFill>
                  <a:srgbClr val="0070C0"/>
                </a:solidFill>
                <a:latin typeface="Calibri" panose="020F0502020204030204" pitchFamily="34" charset="0"/>
                <a:cs typeface="Calibri" panose="020F0502020204030204" pitchFamily="34" charset="0"/>
                <a:sym typeface="EB Garamond"/>
              </a:rPr>
            </a:br>
            <a:r>
              <a:rPr lang="en" sz="1800" spc="0" dirty="0">
                <a:solidFill>
                  <a:srgbClr val="0070C0"/>
                </a:solidFill>
                <a:latin typeface="Calibri" panose="020F0502020204030204" pitchFamily="34" charset="0"/>
                <a:cs typeface="Calibri" panose="020F0502020204030204" pitchFamily="34" charset="0"/>
                <a:sym typeface="EB Garamond"/>
              </a:rPr>
              <a:t>(Should LR be used when variables are strongly correlated?) </a:t>
            </a:r>
            <a:endParaRPr lang="en-US" sz="1800" spc="0" dirty="0">
              <a:solidFill>
                <a:srgbClr val="0070C0"/>
              </a:solidFill>
              <a:latin typeface="Calibri" panose="020F0502020204030204" pitchFamily="34" charset="0"/>
              <a:cs typeface="Calibri" panose="020F0502020204030204" pitchFamily="34" charset="0"/>
            </a:endParaRPr>
          </a:p>
        </p:txBody>
      </p:sp>
      <p:pic>
        <p:nvPicPr>
          <p:cNvPr id="4" name="Google Shape;114;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245327" y="2250985"/>
            <a:ext cx="4881154" cy="2530021"/>
          </a:xfrm>
          <a:prstGeom prst="rect">
            <a:avLst/>
          </a:prstGeom>
          <a:noFill/>
          <a:ln>
            <a:noFill/>
          </a:ln>
        </p:spPr>
      </p:pic>
      <p:pic>
        <p:nvPicPr>
          <p:cNvPr id="5" name="Google Shape;115;p2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871063" y="2137774"/>
            <a:ext cx="4090389" cy="2580687"/>
          </a:xfrm>
          <a:prstGeom prst="rect">
            <a:avLst/>
          </a:prstGeom>
          <a:noFill/>
          <a:ln>
            <a:noFill/>
          </a:ln>
        </p:spPr>
      </p:pic>
      <p:sp>
        <p:nvSpPr>
          <p:cNvPr id="3" name="TextBox 2">
            <a:extLst>
              <a:ext uri="{FF2B5EF4-FFF2-40B4-BE49-F238E27FC236}">
                <a16:creationId xmlns:a16="http://schemas.microsoft.com/office/drawing/2014/main" id="{B94CF049-9B44-1825-44C0-3000A312E61E}"/>
              </a:ext>
            </a:extLst>
          </p:cNvPr>
          <p:cNvSpPr txBox="1"/>
          <p:nvPr/>
        </p:nvSpPr>
        <p:spPr>
          <a:xfrm>
            <a:off x="1820254" y="2137774"/>
            <a:ext cx="3892923" cy="793685"/>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777422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1087" y="580004"/>
            <a:ext cx="10519954" cy="1143200"/>
          </a:xfrm>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Does linear regression imply causation? </a:t>
            </a:r>
            <a:endParaRPr lang="en-US" sz="1800" spc="0" dirty="0">
              <a:solidFill>
                <a:srgbClr val="0070C0"/>
              </a:solidFill>
              <a:latin typeface="Calibri" panose="020F0502020204030204" pitchFamily="34" charset="0"/>
              <a:cs typeface="Calibri" panose="020F0502020204030204" pitchFamily="34" charset="0"/>
            </a:endParaRPr>
          </a:p>
        </p:txBody>
      </p:sp>
      <p:grpSp>
        <p:nvGrpSpPr>
          <p:cNvPr id="3" name="Group 2"/>
          <p:cNvGrpSpPr/>
          <p:nvPr/>
        </p:nvGrpSpPr>
        <p:grpSpPr>
          <a:xfrm>
            <a:off x="1262737" y="1926077"/>
            <a:ext cx="9669944" cy="3155145"/>
            <a:chOff x="609599" y="2082836"/>
            <a:chExt cx="9669944" cy="3807134"/>
          </a:xfrm>
        </p:grpSpPr>
        <p:grpSp>
          <p:nvGrpSpPr>
            <p:cNvPr id="21" name="Group 20"/>
            <p:cNvGrpSpPr/>
            <p:nvPr/>
          </p:nvGrpSpPr>
          <p:grpSpPr>
            <a:xfrm>
              <a:off x="609599" y="2082836"/>
              <a:ext cx="2595546" cy="3211974"/>
              <a:chOff x="609598" y="1480285"/>
              <a:chExt cx="3820887" cy="3814525"/>
            </a:xfrm>
          </p:grpSpPr>
          <p:cxnSp>
            <p:nvCxnSpPr>
              <p:cNvPr id="7" name="Straight Arrow Connector 6"/>
              <p:cNvCxnSpPr>
                <a:stCxn id="11" idx="2"/>
              </p:cNvCxnSpPr>
              <p:nvPr/>
            </p:nvCxnSpPr>
            <p:spPr>
              <a:xfrm>
                <a:off x="1497873" y="2004459"/>
                <a:ext cx="931818" cy="1294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2" idx="2"/>
                <a:endCxn id="10" idx="0"/>
              </p:cNvCxnSpPr>
              <p:nvPr/>
            </p:nvCxnSpPr>
            <p:spPr>
              <a:xfrm flipH="1">
                <a:off x="2420982" y="2004459"/>
                <a:ext cx="1121228" cy="12857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532707" y="3290181"/>
                <a:ext cx="1776550" cy="524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LR Algorithm</a:t>
                </a:r>
              </a:p>
            </p:txBody>
          </p:sp>
          <p:sp>
            <p:nvSpPr>
              <p:cNvPr id="11" name="Rectangle 10"/>
              <p:cNvSpPr/>
              <p:nvPr/>
            </p:nvSpPr>
            <p:spPr>
              <a:xfrm>
                <a:off x="609598" y="1480285"/>
                <a:ext cx="1776550" cy="524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Customer Satisfaction (CS)</a:t>
                </a:r>
              </a:p>
            </p:txBody>
          </p:sp>
          <p:sp>
            <p:nvSpPr>
              <p:cNvPr id="12" name="Rectangle 11"/>
              <p:cNvSpPr/>
              <p:nvPr/>
            </p:nvSpPr>
            <p:spPr>
              <a:xfrm>
                <a:off x="2653935" y="1480285"/>
                <a:ext cx="1776550" cy="524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Sales</a:t>
                </a:r>
              </a:p>
            </p:txBody>
          </p:sp>
          <p:sp>
            <p:nvSpPr>
              <p:cNvPr id="16" name="Rectangle 15"/>
              <p:cNvSpPr/>
              <p:nvPr/>
            </p:nvSpPr>
            <p:spPr>
              <a:xfrm>
                <a:off x="1497873" y="4663267"/>
                <a:ext cx="1811384" cy="631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Calibri" panose="020F0502020204030204" pitchFamily="34" charset="0"/>
                    <a:cs typeface="Calibri" panose="020F0502020204030204" pitchFamily="34" charset="0"/>
                  </a:rPr>
                  <a:t>Predicted values of sales on the basis of CS</a:t>
                </a:r>
              </a:p>
            </p:txBody>
          </p:sp>
          <p:cxnSp>
            <p:nvCxnSpPr>
              <p:cNvPr id="17" name="Straight Arrow Connector 16"/>
              <p:cNvCxnSpPr>
                <a:stCxn id="10" idx="2"/>
                <a:endCxn id="16" idx="0"/>
              </p:cNvCxnSpPr>
              <p:nvPr/>
            </p:nvCxnSpPr>
            <p:spPr>
              <a:xfrm flipH="1">
                <a:off x="2403565" y="3814355"/>
                <a:ext cx="17417" cy="848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862983" y="5582193"/>
              <a:ext cx="1906869"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Does it make sense: </a:t>
              </a:r>
              <a:r>
                <a:rPr lang="en-US" sz="1400" b="1" dirty="0">
                  <a:latin typeface="Calibri" panose="020F0502020204030204" pitchFamily="34" charset="0"/>
                  <a:cs typeface="Calibri" panose="020F0502020204030204" pitchFamily="34" charset="0"/>
                </a:rPr>
                <a:t>Yes</a:t>
              </a:r>
            </a:p>
          </p:txBody>
        </p:sp>
        <p:sp>
          <p:nvSpPr>
            <p:cNvPr id="31" name="TextBox 30"/>
            <p:cNvSpPr txBox="1"/>
            <p:nvPr/>
          </p:nvSpPr>
          <p:spPr>
            <a:xfrm>
              <a:off x="3736110" y="5582193"/>
              <a:ext cx="1951816"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Does it make sense: </a:t>
              </a:r>
              <a:r>
                <a:rPr lang="en-US" sz="1400" b="1" dirty="0">
                  <a:latin typeface="Calibri" panose="020F0502020204030204" pitchFamily="34" charset="0"/>
                  <a:cs typeface="Calibri" panose="020F0502020204030204" pitchFamily="34" charset="0"/>
                </a:rPr>
                <a:t>No</a:t>
              </a:r>
            </a:p>
          </p:txBody>
        </p:sp>
        <p:grpSp>
          <p:nvGrpSpPr>
            <p:cNvPr id="32" name="Group 31"/>
            <p:cNvGrpSpPr/>
            <p:nvPr/>
          </p:nvGrpSpPr>
          <p:grpSpPr>
            <a:xfrm>
              <a:off x="3505199" y="2082836"/>
              <a:ext cx="2595546" cy="3211974"/>
              <a:chOff x="609598" y="1480285"/>
              <a:chExt cx="3820887" cy="3814525"/>
            </a:xfrm>
          </p:grpSpPr>
          <p:cxnSp>
            <p:nvCxnSpPr>
              <p:cNvPr id="33" name="Straight Arrow Connector 32"/>
              <p:cNvCxnSpPr>
                <a:stCxn id="36" idx="2"/>
              </p:cNvCxnSpPr>
              <p:nvPr/>
            </p:nvCxnSpPr>
            <p:spPr>
              <a:xfrm>
                <a:off x="1497873" y="2004459"/>
                <a:ext cx="931818" cy="1294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7" idx="2"/>
                <a:endCxn id="35" idx="0"/>
              </p:cNvCxnSpPr>
              <p:nvPr/>
            </p:nvCxnSpPr>
            <p:spPr>
              <a:xfrm flipH="1">
                <a:off x="2420982" y="2004459"/>
                <a:ext cx="1121228" cy="12857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532707" y="3290181"/>
                <a:ext cx="1776550" cy="524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LR Algorithm</a:t>
                </a:r>
              </a:p>
            </p:txBody>
          </p:sp>
          <p:sp>
            <p:nvSpPr>
              <p:cNvPr id="36" name="Rectangle 35"/>
              <p:cNvSpPr/>
              <p:nvPr/>
            </p:nvSpPr>
            <p:spPr>
              <a:xfrm>
                <a:off x="609598" y="1480285"/>
                <a:ext cx="1776550" cy="524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Cheese consumption</a:t>
                </a:r>
              </a:p>
            </p:txBody>
          </p:sp>
          <p:sp>
            <p:nvSpPr>
              <p:cNvPr id="37" name="Rectangle 36"/>
              <p:cNvSpPr/>
              <p:nvPr/>
            </p:nvSpPr>
            <p:spPr>
              <a:xfrm>
                <a:off x="2653935" y="1480285"/>
                <a:ext cx="1776550" cy="524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Engineering graduates</a:t>
                </a:r>
              </a:p>
            </p:txBody>
          </p:sp>
          <p:sp>
            <p:nvSpPr>
              <p:cNvPr id="38" name="Rectangle 37"/>
              <p:cNvSpPr/>
              <p:nvPr/>
            </p:nvSpPr>
            <p:spPr>
              <a:xfrm>
                <a:off x="1013424" y="4663267"/>
                <a:ext cx="3204959" cy="631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Calibri" panose="020F0502020204030204" pitchFamily="34" charset="0"/>
                    <a:cs typeface="Calibri" panose="020F0502020204030204" pitchFamily="34" charset="0"/>
                  </a:rPr>
                  <a:t>Predicted values of engineering graduates on the basis of cheese consumption</a:t>
                </a:r>
              </a:p>
            </p:txBody>
          </p:sp>
          <p:cxnSp>
            <p:nvCxnSpPr>
              <p:cNvPr id="39" name="Straight Arrow Connector 38"/>
              <p:cNvCxnSpPr>
                <a:stCxn id="35" idx="2"/>
                <a:endCxn id="38" idx="0"/>
              </p:cNvCxnSpPr>
              <p:nvPr/>
            </p:nvCxnSpPr>
            <p:spPr>
              <a:xfrm>
                <a:off x="2420983" y="3814355"/>
                <a:ext cx="194921" cy="848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6951081" y="2082836"/>
              <a:ext cx="2595546" cy="3211974"/>
              <a:chOff x="609598" y="1480285"/>
              <a:chExt cx="3820887" cy="3814525"/>
            </a:xfrm>
          </p:grpSpPr>
          <p:cxnSp>
            <p:nvCxnSpPr>
              <p:cNvPr id="44" name="Straight Arrow Connector 43"/>
              <p:cNvCxnSpPr>
                <a:stCxn id="47" idx="2"/>
              </p:cNvCxnSpPr>
              <p:nvPr/>
            </p:nvCxnSpPr>
            <p:spPr>
              <a:xfrm>
                <a:off x="1497873" y="2004459"/>
                <a:ext cx="931818" cy="1294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8" idx="2"/>
                <a:endCxn id="46" idx="0"/>
              </p:cNvCxnSpPr>
              <p:nvPr/>
            </p:nvCxnSpPr>
            <p:spPr>
              <a:xfrm flipH="1">
                <a:off x="2420982" y="2004459"/>
                <a:ext cx="1121228" cy="12857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532707" y="3290181"/>
                <a:ext cx="1776550" cy="524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LR Algorithm</a:t>
                </a:r>
              </a:p>
            </p:txBody>
          </p:sp>
          <p:sp>
            <p:nvSpPr>
              <p:cNvPr id="47" name="Rectangle 46"/>
              <p:cNvSpPr/>
              <p:nvPr/>
            </p:nvSpPr>
            <p:spPr>
              <a:xfrm>
                <a:off x="609598" y="1480285"/>
                <a:ext cx="1776550" cy="524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X1</a:t>
                </a:r>
              </a:p>
            </p:txBody>
          </p:sp>
          <p:sp>
            <p:nvSpPr>
              <p:cNvPr id="48" name="Rectangle 47"/>
              <p:cNvSpPr/>
              <p:nvPr/>
            </p:nvSpPr>
            <p:spPr>
              <a:xfrm>
                <a:off x="2653935" y="1480285"/>
                <a:ext cx="1776550" cy="524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X2</a:t>
                </a:r>
              </a:p>
            </p:txBody>
          </p:sp>
          <p:sp>
            <p:nvSpPr>
              <p:cNvPr id="49" name="Rectangle 48"/>
              <p:cNvSpPr/>
              <p:nvPr/>
            </p:nvSpPr>
            <p:spPr>
              <a:xfrm>
                <a:off x="1497873" y="4663267"/>
                <a:ext cx="1910445" cy="631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Calibri" panose="020F0502020204030204" pitchFamily="34" charset="0"/>
                    <a:cs typeface="Calibri" panose="020F0502020204030204" pitchFamily="34" charset="0"/>
                  </a:rPr>
                  <a:t>Predicted values of X2 on the basis of X1</a:t>
                </a:r>
              </a:p>
            </p:txBody>
          </p:sp>
          <p:cxnSp>
            <p:nvCxnSpPr>
              <p:cNvPr id="50" name="Straight Arrow Connector 49"/>
              <p:cNvCxnSpPr>
                <a:stCxn id="46" idx="2"/>
                <a:endCxn id="49" idx="0"/>
              </p:cNvCxnSpPr>
              <p:nvPr/>
            </p:nvCxnSpPr>
            <p:spPr>
              <a:xfrm flipH="1">
                <a:off x="2403565" y="3814355"/>
                <a:ext cx="17417" cy="848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7267436" y="5582192"/>
              <a:ext cx="3012107"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Does it make sense: maybe / not sure</a:t>
              </a:r>
              <a:endParaRPr lang="en-US" sz="1400" b="1" dirty="0">
                <a:latin typeface="Calibri" panose="020F0502020204030204" pitchFamily="34" charset="0"/>
                <a:cs typeface="Calibri" panose="020F0502020204030204" pitchFamily="34" charset="0"/>
              </a:endParaRPr>
            </a:p>
          </p:txBody>
        </p:sp>
      </p:grpSp>
      <p:sp>
        <p:nvSpPr>
          <p:cNvPr id="40" name="TextBox 39"/>
          <p:cNvSpPr txBox="1"/>
          <p:nvPr/>
        </p:nvSpPr>
        <p:spPr>
          <a:xfrm>
            <a:off x="1516121" y="5382211"/>
            <a:ext cx="9112743"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algorithm </a:t>
            </a:r>
            <a:r>
              <a:rPr lang="en-US" b="1" dirty="0">
                <a:latin typeface="Calibri" panose="020F0502020204030204" pitchFamily="34" charset="0"/>
                <a:cs typeface="Calibri" panose="020F0502020204030204" pitchFamily="34" charset="0"/>
              </a:rPr>
              <a:t>does not know </a:t>
            </a:r>
            <a:r>
              <a:rPr lang="en-US" dirty="0">
                <a:latin typeface="Calibri" panose="020F0502020204030204" pitchFamily="34" charset="0"/>
                <a:cs typeface="Calibri" panose="020F0502020204030204" pitchFamily="34" charset="0"/>
              </a:rPr>
              <a:t>what makes sense and what does not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algorithm can only tell if the relationship between two variables is strong or weak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2820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 vs Correlation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Correlation</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Strength of relationship between two or more variables  </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Symmetric relationships between variables, correlation of (x1, x2) = correlation (x2, x1) </a:t>
            </a:r>
          </a:p>
          <a:p>
            <a:pPr marL="1219170" indent="0">
              <a:lnSpc>
                <a:spcPct val="100000"/>
              </a:lnSpc>
              <a:buNone/>
            </a:pPr>
            <a:endParaRPr lang="en-US" sz="1800" dirty="0">
              <a:solidFill>
                <a:srgbClr val="000000"/>
              </a:solidFill>
              <a:latin typeface="Calibri" panose="020F0502020204030204" pitchFamily="34" charset="0"/>
              <a:ea typeface="EB Garamond"/>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Regression</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Asymmetric relationship: dependent variable is random (stochastic), independent variable is given (no stochastic)</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Linear Regression  (x1, x2) ≠ Linear Regression (x2, x1) </a:t>
            </a:r>
          </a:p>
        </p:txBody>
      </p:sp>
    </p:spTree>
    <p:extLst>
      <p:ext uri="{BB962C8B-B14F-4D97-AF65-F5344CB8AC3E}">
        <p14:creationId xmlns:p14="http://schemas.microsoft.com/office/powerpoint/2010/main" val="2225679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Regression vs Causation vs Correlation </a:t>
            </a:r>
            <a:endParaRPr lang="en-US" sz="3200" spc="0" dirty="0">
              <a:solidFill>
                <a:srgbClr val="0070C0"/>
              </a:solidFill>
              <a:latin typeface="Calibri" panose="020F0502020204030204" pitchFamily="34" charset="0"/>
              <a:cs typeface="Calibri" panose="020F0502020204030204" pitchFamily="34" charset="0"/>
            </a:endParaRPr>
          </a:p>
        </p:txBody>
      </p:sp>
      <p:pic>
        <p:nvPicPr>
          <p:cNvPr id="5" name="Google Shape;127;p22"/>
          <p:cNvPicPr preferRelativeResize="0"/>
          <p:nvPr/>
        </p:nvPicPr>
        <p:blipFill>
          <a:blip r:embed="rId2">
            <a:alphaModFix/>
          </a:blip>
          <a:stretch>
            <a:fillRect/>
          </a:stretch>
        </p:blipFill>
        <p:spPr>
          <a:xfrm>
            <a:off x="1996622" y="2189018"/>
            <a:ext cx="8259716" cy="2539661"/>
          </a:xfrm>
          <a:prstGeom prst="rect">
            <a:avLst/>
          </a:prstGeom>
          <a:noFill/>
          <a:ln>
            <a:noFill/>
          </a:ln>
        </p:spPr>
      </p:pic>
    </p:spTree>
    <p:extLst>
      <p:ext uri="{BB962C8B-B14F-4D97-AF65-F5344CB8AC3E}">
        <p14:creationId xmlns:p14="http://schemas.microsoft.com/office/powerpoint/2010/main" val="3528565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71638" y="274638"/>
            <a:ext cx="10520362" cy="1143000"/>
          </a:xfrm>
        </p:spPr>
        <p:txBody>
          <a:bodyPr anchor="ctr">
            <a:normAutofit/>
          </a:bodyPr>
          <a:lstStyle/>
          <a:p>
            <a:r>
              <a:rPr lang="en-US" sz="3200" dirty="0">
                <a:solidFill>
                  <a:srgbClr val="0070C0"/>
                </a:solidFill>
                <a:latin typeface="Calibri" panose="020F0502020204030204" pitchFamily="34" charset="0"/>
                <a:cs typeface="Calibri" panose="020F0502020204030204" pitchFamily="34" charset="0"/>
              </a:rPr>
              <a:t>Linear Regression Predictive Analytics – Fun Facts</a:t>
            </a:r>
            <a:endParaRPr lang="en-US" sz="1800" spc="0" dirty="0">
              <a:solidFill>
                <a:srgbClr val="0070C0"/>
              </a:solidFill>
              <a:latin typeface="Calibri" panose="020F0502020204030204" pitchFamily="34" charset="0"/>
              <a:cs typeface="Calibri" panose="020F0502020204030204" pitchFamily="34" charset="0"/>
            </a:endParaRPr>
          </a:p>
        </p:txBody>
      </p:sp>
      <p:pic>
        <p:nvPicPr>
          <p:cNvPr id="4" name="Google Shape;222;g8f4909e9f5_0_74"/>
          <p:cNvPicPr preferRelativeResize="0"/>
          <p:nvPr/>
        </p:nvPicPr>
        <p:blipFill>
          <a:blip r:embed="rId2">
            <a:alphaModFix/>
          </a:blip>
          <a:stretch>
            <a:fillRect/>
          </a:stretch>
        </p:blipFill>
        <p:spPr>
          <a:xfrm>
            <a:off x="3466012" y="1417837"/>
            <a:ext cx="5172892" cy="1708540"/>
          </a:xfrm>
          <a:prstGeom prst="rect">
            <a:avLst/>
          </a:prstGeom>
          <a:noFill/>
          <a:ln>
            <a:noFill/>
          </a:ln>
        </p:spPr>
      </p:pic>
      <p:pic>
        <p:nvPicPr>
          <p:cNvPr id="5" name="Google Shape;227;g9607c0d2b8_0_42"/>
          <p:cNvPicPr preferRelativeResize="0"/>
          <p:nvPr/>
        </p:nvPicPr>
        <p:blipFill>
          <a:blip r:embed="rId3">
            <a:alphaModFix/>
          </a:blip>
          <a:stretch>
            <a:fillRect/>
          </a:stretch>
        </p:blipFill>
        <p:spPr>
          <a:xfrm>
            <a:off x="1062446" y="3846236"/>
            <a:ext cx="2349713" cy="2052212"/>
          </a:xfrm>
          <a:prstGeom prst="rect">
            <a:avLst/>
          </a:prstGeom>
          <a:noFill/>
          <a:ln>
            <a:noFill/>
          </a:ln>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38904" y="3511931"/>
            <a:ext cx="2138456" cy="2386517"/>
          </a:xfrm>
          <a:prstGeom prst="rect">
            <a:avLst/>
          </a:prstGeom>
        </p:spPr>
      </p:pic>
    </p:spTree>
    <p:extLst>
      <p:ext uri="{BB962C8B-B14F-4D97-AF65-F5344CB8AC3E}">
        <p14:creationId xmlns:p14="http://schemas.microsoft.com/office/powerpoint/2010/main" val="2735814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86660"/>
            <a:ext cx="10058400" cy="3566160"/>
          </a:xfrm>
        </p:spPr>
        <p:txBody>
          <a:bodyPr anchor="ctr">
            <a:normAutofit/>
          </a:bodyPr>
          <a:lstStyle/>
          <a:p>
            <a:pPr algn="ctr"/>
            <a:r>
              <a:rPr lang="en-US" sz="3200" spc="0" dirty="0">
                <a:solidFill>
                  <a:srgbClr val="0070C0"/>
                </a:solidFill>
                <a:latin typeface="Calibri" panose="020F0502020204030204" pitchFamily="34" charset="0"/>
                <a:cs typeface="Calibri" panose="020F0502020204030204" pitchFamily="34" charset="0"/>
                <a:sym typeface="EB Garamond"/>
              </a:rPr>
              <a:t>Linear Regression – Activity </a:t>
            </a:r>
            <a:endParaRPr lang="en-US" sz="3200" spc="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482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Activity – Linear Regression</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Suppose you have data on n=800 individuals on wages, education, experience and gender. In addition, you have information on individual’s marijuana use (coded as 0= No to marijuana use, 1= Yes to marijuana use)</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How would you write a regression equation which allow you to estimate effect of marijuana on wages? </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Y= a + b M (where M=0 no marijuana; M=1 Marijuana)</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Coefficient b estimates the impact of marihuana on wage</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How do you test if marijuana usage has different effects on wages for men vs women?</a:t>
            </a: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Y= a + b M + c G (where M=0 no marijuana; M=1 Marijuana; G=0 Male, G=1 female)</a:t>
            </a:r>
          </a:p>
          <a:p>
            <a:pPr marL="1889745" lvl="4" indent="-365760">
              <a:lnSpc>
                <a:spcPct val="100000"/>
              </a:lnSpc>
              <a:spcBef>
                <a:spcPts val="0"/>
              </a:spcBef>
              <a:buClrTx/>
              <a:buSzPct val="80000"/>
              <a:buFont typeface="Wingdings" panose="05000000000000000000" pitchFamily="2" charset="2"/>
              <a:buChar char="§"/>
            </a:pPr>
            <a:r>
              <a:rPr lang="en-US" dirty="0">
                <a:solidFill>
                  <a:schemeClr val="tx1"/>
                </a:solidFill>
                <a:latin typeface="Calibri" panose="020F0502020204030204" pitchFamily="34" charset="0"/>
                <a:cs typeface="Calibri" panose="020F0502020204030204" pitchFamily="34" charset="0"/>
                <a:sym typeface="EB Garamond"/>
              </a:rPr>
              <a:t>If (M=0, G=0) </a:t>
            </a:r>
            <a:r>
              <a:rPr lang="en-US" dirty="0">
                <a:solidFill>
                  <a:schemeClr val="tx1"/>
                </a:solidFill>
                <a:latin typeface="Calibri" panose="020F0502020204030204" pitchFamily="34" charset="0"/>
                <a:cs typeface="Calibri" panose="020F0502020204030204" pitchFamily="34" charset="0"/>
                <a:sym typeface="Wingdings" panose="05000000000000000000" pitchFamily="2" charset="2"/>
              </a:rPr>
              <a:t> Y= a (or average wages for males who do not consume m</a:t>
            </a:r>
            <a:r>
              <a:rPr lang="en-US" dirty="0">
                <a:solidFill>
                  <a:schemeClr val="tx1"/>
                </a:solidFill>
                <a:latin typeface="Calibri" panose="020F0502020204030204" pitchFamily="34" charset="0"/>
                <a:cs typeface="Calibri" panose="020F0502020204030204" pitchFamily="34" charset="0"/>
                <a:sym typeface="EB Garamond"/>
              </a:rPr>
              <a:t>arihuana)</a:t>
            </a:r>
          </a:p>
          <a:p>
            <a:pPr marL="1889745" lvl="4" indent="-365760">
              <a:lnSpc>
                <a:spcPct val="100000"/>
              </a:lnSpc>
              <a:spcBef>
                <a:spcPts val="0"/>
              </a:spcBef>
              <a:buClrTx/>
              <a:buSzPct val="80000"/>
              <a:buFont typeface="Wingdings" panose="05000000000000000000" pitchFamily="2" charset="2"/>
              <a:buChar char="§"/>
            </a:pPr>
            <a:r>
              <a:rPr lang="en-US" dirty="0">
                <a:solidFill>
                  <a:schemeClr val="tx1"/>
                </a:solidFill>
                <a:latin typeface="Calibri" panose="020F0502020204030204" pitchFamily="34" charset="0"/>
                <a:cs typeface="Calibri" panose="020F0502020204030204" pitchFamily="34" charset="0"/>
                <a:sym typeface="EB Garamond"/>
              </a:rPr>
              <a:t>If (M=0, G=1) </a:t>
            </a:r>
            <a:r>
              <a:rPr lang="en-US" dirty="0">
                <a:solidFill>
                  <a:schemeClr val="tx1"/>
                </a:solidFill>
                <a:latin typeface="Calibri" panose="020F0502020204030204" pitchFamily="34" charset="0"/>
                <a:cs typeface="Calibri" panose="020F0502020204030204" pitchFamily="34" charset="0"/>
                <a:sym typeface="Wingdings" panose="05000000000000000000" pitchFamily="2" charset="2"/>
              </a:rPr>
              <a:t> Y= a + c (or average wages for females who do not consume m</a:t>
            </a:r>
            <a:r>
              <a:rPr lang="en-US" dirty="0">
                <a:solidFill>
                  <a:schemeClr val="tx1"/>
                </a:solidFill>
                <a:latin typeface="Calibri" panose="020F0502020204030204" pitchFamily="34" charset="0"/>
                <a:cs typeface="Calibri" panose="020F0502020204030204" pitchFamily="34" charset="0"/>
                <a:sym typeface="EB Garamond"/>
              </a:rPr>
              <a:t>arihuana)</a:t>
            </a:r>
          </a:p>
          <a:p>
            <a:pPr marL="1889745" lvl="4" indent="-365760">
              <a:lnSpc>
                <a:spcPct val="100000"/>
              </a:lnSpc>
              <a:spcBef>
                <a:spcPts val="0"/>
              </a:spcBef>
              <a:buClrTx/>
              <a:buSzPct val="80000"/>
              <a:buFont typeface="Wingdings" panose="05000000000000000000" pitchFamily="2" charset="2"/>
              <a:buChar char="§"/>
            </a:pPr>
            <a:r>
              <a:rPr lang="en-US" dirty="0">
                <a:solidFill>
                  <a:schemeClr val="tx1"/>
                </a:solidFill>
                <a:latin typeface="Calibri" panose="020F0502020204030204" pitchFamily="34" charset="0"/>
                <a:cs typeface="Calibri" panose="020F0502020204030204" pitchFamily="34" charset="0"/>
                <a:sym typeface="EB Garamond"/>
              </a:rPr>
              <a:t>If (M=1, G=0) </a:t>
            </a:r>
            <a:r>
              <a:rPr lang="en-US" dirty="0">
                <a:solidFill>
                  <a:schemeClr val="tx1"/>
                </a:solidFill>
                <a:latin typeface="Calibri" panose="020F0502020204030204" pitchFamily="34" charset="0"/>
                <a:cs typeface="Calibri" panose="020F0502020204030204" pitchFamily="34" charset="0"/>
                <a:sym typeface="Wingdings" panose="05000000000000000000" pitchFamily="2" charset="2"/>
              </a:rPr>
              <a:t> Y= a + b (or average wages for males who consume m</a:t>
            </a:r>
            <a:r>
              <a:rPr lang="en-US" dirty="0">
                <a:solidFill>
                  <a:schemeClr val="tx1"/>
                </a:solidFill>
                <a:latin typeface="Calibri" panose="020F0502020204030204" pitchFamily="34" charset="0"/>
                <a:cs typeface="Calibri" panose="020F0502020204030204" pitchFamily="34" charset="0"/>
                <a:sym typeface="EB Garamond"/>
              </a:rPr>
              <a:t>arihuana)</a:t>
            </a:r>
          </a:p>
          <a:p>
            <a:pPr marL="1889745" lvl="4" indent="-365760">
              <a:lnSpc>
                <a:spcPct val="100000"/>
              </a:lnSpc>
              <a:spcBef>
                <a:spcPts val="0"/>
              </a:spcBef>
              <a:buClrTx/>
              <a:buSzPct val="80000"/>
              <a:buFont typeface="Wingdings" panose="05000000000000000000" pitchFamily="2" charset="2"/>
              <a:buChar char="§"/>
            </a:pPr>
            <a:r>
              <a:rPr lang="en-US" dirty="0">
                <a:solidFill>
                  <a:schemeClr val="tx1"/>
                </a:solidFill>
                <a:latin typeface="Calibri" panose="020F0502020204030204" pitchFamily="34" charset="0"/>
                <a:cs typeface="Calibri" panose="020F0502020204030204" pitchFamily="34" charset="0"/>
                <a:sym typeface="EB Garamond"/>
              </a:rPr>
              <a:t>If (M=1, G=1) </a:t>
            </a:r>
            <a:r>
              <a:rPr lang="en-US" dirty="0">
                <a:solidFill>
                  <a:schemeClr val="tx1"/>
                </a:solidFill>
                <a:latin typeface="Calibri" panose="020F0502020204030204" pitchFamily="34" charset="0"/>
                <a:cs typeface="Calibri" panose="020F0502020204030204" pitchFamily="34" charset="0"/>
                <a:sym typeface="Wingdings" panose="05000000000000000000" pitchFamily="2" charset="2"/>
              </a:rPr>
              <a:t> Y= a + b + c (or average wages for females who consume m</a:t>
            </a:r>
            <a:r>
              <a:rPr lang="en-US" dirty="0">
                <a:solidFill>
                  <a:schemeClr val="tx1"/>
                </a:solidFill>
                <a:latin typeface="Calibri" panose="020F0502020204030204" pitchFamily="34" charset="0"/>
                <a:cs typeface="Calibri" panose="020F0502020204030204" pitchFamily="34" charset="0"/>
                <a:sym typeface="EB Garamond"/>
              </a:rPr>
              <a:t>arihuana)</a:t>
            </a:r>
          </a:p>
          <a:p>
            <a:pPr marL="1889745" lvl="4" indent="-365760">
              <a:lnSpc>
                <a:spcPct val="100000"/>
              </a:lnSpc>
              <a:spcBef>
                <a:spcPts val="0"/>
              </a:spcBef>
              <a:buClrTx/>
              <a:buSzPct val="80000"/>
              <a:buFont typeface="Wingdings" panose="05000000000000000000" pitchFamily="2" charset="2"/>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1889745" lvl="4" indent="-365760">
              <a:lnSpc>
                <a:spcPct val="100000"/>
              </a:lnSpc>
              <a:spcBef>
                <a:spcPts val="0"/>
              </a:spcBef>
              <a:buClrTx/>
              <a:buSzPct val="80000"/>
              <a:buFont typeface="Wingdings" panose="05000000000000000000" pitchFamily="2" charset="2"/>
              <a:buChar char="§"/>
            </a:pPr>
            <a:endParaRPr lang="en-US" sz="1800" dirty="0">
              <a:solidFill>
                <a:schemeClr val="tx1"/>
              </a:solidFill>
              <a:latin typeface="Calibri" panose="020F0502020204030204" pitchFamily="34" charset="0"/>
              <a:cs typeface="Calibri" panose="020F0502020204030204" pitchFamily="34" charset="0"/>
              <a:sym typeface="EB Garamond"/>
            </a:endParaRPr>
          </a:p>
          <a:p>
            <a:pPr marL="1889745" lvl="4" indent="-365760">
              <a:lnSpc>
                <a:spcPct val="100000"/>
              </a:lnSpc>
              <a:spcBef>
                <a:spcPts val="0"/>
              </a:spcBef>
              <a:buClrTx/>
              <a:buSzPct val="80000"/>
              <a:buFont typeface="Wingdings" panose="05000000000000000000" pitchFamily="2" charset="2"/>
              <a:buChar char="§"/>
            </a:pPr>
            <a:endParaRPr lang="en-US" sz="1800" dirty="0">
              <a:solidFill>
                <a:schemeClr val="tx1"/>
              </a:solidFill>
              <a:latin typeface="Calibri" panose="020F0502020204030204" pitchFamily="34" charset="0"/>
              <a:cs typeface="Calibri" panose="020F0502020204030204" pitchFamily="34" charset="0"/>
              <a:sym typeface="EB Garamond"/>
            </a:endParaRPr>
          </a:p>
          <a:p>
            <a:pPr marL="1706865" lvl="3" indent="-365760">
              <a:lnSpc>
                <a:spcPct val="100000"/>
              </a:lnSpc>
              <a:spcBef>
                <a:spcPts val="0"/>
              </a:spcBef>
              <a:buClrTx/>
              <a:buSzPct val="80000"/>
              <a:buFont typeface="Courier New" panose="02070309020205020404" pitchFamily="49" charset="0"/>
              <a:buChar char="o"/>
            </a:pPr>
            <a:endParaRPr lang="en-US" sz="18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4114841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Activity – Linear Regression</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8284"/>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Suppose you are an investment analyst at a boutique firm in downtown Toronto.  One of your clients loves investing in gold and thinks gold provides the best hedging against inflation (compared to TSX). The client reached out to you for advice and provided you with the following data</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Is your client’s belief correct, i.e., gold being the best hedge against inflation?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EB Garamond"/>
              </a:rPr>
              <a:t>If the client belief is </a:t>
            </a:r>
            <a:r>
              <a:rPr lang="en-US" sz="1800" b="1" dirty="0">
                <a:solidFill>
                  <a:schemeClr val="tx1"/>
                </a:solidFill>
                <a:latin typeface="Calibri" panose="020F0502020204030204" pitchFamily="34" charset="0"/>
                <a:cs typeface="Calibri" panose="020F0502020204030204" pitchFamily="34" charset="0"/>
                <a:sym typeface="EB Garamond"/>
              </a:rPr>
              <a:t>correct</a:t>
            </a:r>
            <a:r>
              <a:rPr lang="en-US" sz="1800" dirty="0">
                <a:solidFill>
                  <a:schemeClr val="tx1"/>
                </a:solidFill>
                <a:latin typeface="Calibri" panose="020F0502020204030204" pitchFamily="34" charset="0"/>
                <a:cs typeface="Calibri" panose="020F0502020204030204" pitchFamily="34" charset="0"/>
                <a:sym typeface="EB Garamond"/>
              </a:rPr>
              <a:t> </a:t>
            </a:r>
            <a:r>
              <a:rPr lang="en-US" sz="1800" dirty="0">
                <a:solidFill>
                  <a:schemeClr val="tx1"/>
                </a:solidFill>
                <a:latin typeface="Calibri" panose="020F0502020204030204" pitchFamily="34" charset="0"/>
                <a:cs typeface="Calibri" panose="020F0502020204030204" pitchFamily="34" charset="0"/>
                <a:sym typeface="Wingdings" panose="05000000000000000000" pitchFamily="2" charset="2"/>
              </a:rPr>
              <a:t> gold prices rise </a:t>
            </a:r>
            <a:r>
              <a:rPr lang="en-US" sz="1800" b="1" dirty="0">
                <a:solidFill>
                  <a:schemeClr val="tx1"/>
                </a:solidFill>
                <a:latin typeface="Calibri" panose="020F0502020204030204" pitchFamily="34" charset="0"/>
                <a:cs typeface="Calibri" panose="020F0502020204030204" pitchFamily="34" charset="0"/>
                <a:sym typeface="Wingdings" panose="05000000000000000000" pitchFamily="2" charset="2"/>
              </a:rPr>
              <a:t>faster</a:t>
            </a:r>
            <a:r>
              <a:rPr lang="en-US" sz="1800" dirty="0">
                <a:solidFill>
                  <a:schemeClr val="tx1"/>
                </a:solidFill>
                <a:latin typeface="Calibri" panose="020F0502020204030204" pitchFamily="34" charset="0"/>
                <a:cs typeface="Calibri" panose="020F0502020204030204" pitchFamily="34" charset="0"/>
                <a:sym typeface="Wingdings" panose="05000000000000000000" pitchFamily="2" charset="2"/>
              </a:rPr>
              <a:t> with inflation than TSX, i.e., estimated coefficient would be b &gt; d</a:t>
            </a:r>
          </a:p>
          <a:p>
            <a:pPr marL="1706865" lvl="3" indent="-365760">
              <a:lnSpc>
                <a:spcPct val="100000"/>
              </a:lnSpc>
              <a:spcBef>
                <a:spcPts val="0"/>
              </a:spcBef>
              <a:buClrTx/>
              <a:buSzPct val="80000"/>
              <a:buFont typeface="Courier New" panose="02070309020205020404" pitchFamily="49" charset="0"/>
              <a:buChar char="o"/>
            </a:pPr>
            <a:endParaRPr lang="en-US" sz="1800" dirty="0">
              <a:solidFill>
                <a:schemeClr val="tx1"/>
              </a:solidFill>
              <a:latin typeface="Calibri" panose="020F0502020204030204" pitchFamily="34" charset="0"/>
              <a:cs typeface="Calibri" panose="020F0502020204030204" pitchFamily="34" charset="0"/>
              <a:sym typeface="Wingdings" panose="05000000000000000000" pitchFamily="2" charset="2"/>
            </a:endParaRPr>
          </a:p>
          <a:p>
            <a:pPr marL="1706865" lvl="3" indent="-365760">
              <a:lnSpc>
                <a:spcPct val="100000"/>
              </a:lnSpc>
              <a:spcBef>
                <a:spcPts val="0"/>
              </a:spcBef>
              <a:buClrTx/>
              <a:buSzPct val="80000"/>
              <a:buFont typeface="Courier New" panose="02070309020205020404" pitchFamily="49" charset="0"/>
              <a:buChar char="o"/>
            </a:pPr>
            <a:r>
              <a:rPr lang="en-US" sz="1800" dirty="0">
                <a:solidFill>
                  <a:schemeClr val="tx1"/>
                </a:solidFill>
                <a:latin typeface="Calibri" panose="020F0502020204030204" pitchFamily="34" charset="0"/>
                <a:cs typeface="Calibri" panose="020F0502020204030204" pitchFamily="34" charset="0"/>
                <a:sym typeface="Wingdings" panose="05000000000000000000" pitchFamily="2" charset="2"/>
              </a:rPr>
              <a:t>If the client belief is </a:t>
            </a:r>
            <a:r>
              <a:rPr lang="en-US" sz="1800" b="1" dirty="0">
                <a:solidFill>
                  <a:schemeClr val="tx1"/>
                </a:solidFill>
                <a:latin typeface="Calibri" panose="020F0502020204030204" pitchFamily="34" charset="0"/>
                <a:cs typeface="Calibri" panose="020F0502020204030204" pitchFamily="34" charset="0"/>
                <a:sym typeface="Wingdings" panose="05000000000000000000" pitchFamily="2" charset="2"/>
              </a:rPr>
              <a:t>not correct </a:t>
            </a:r>
            <a:r>
              <a:rPr lang="en-US" sz="1800" dirty="0">
                <a:solidFill>
                  <a:schemeClr val="tx1"/>
                </a:solidFill>
                <a:latin typeface="Calibri" panose="020F0502020204030204" pitchFamily="34" charset="0"/>
                <a:cs typeface="Calibri" panose="020F0502020204030204" pitchFamily="34" charset="0"/>
                <a:sym typeface="Wingdings" panose="05000000000000000000" pitchFamily="2" charset="2"/>
              </a:rPr>
              <a:t>  gold prices rise </a:t>
            </a:r>
            <a:r>
              <a:rPr lang="en-US" sz="1800" b="1" dirty="0">
                <a:solidFill>
                  <a:schemeClr val="tx1"/>
                </a:solidFill>
                <a:latin typeface="Calibri" panose="020F0502020204030204" pitchFamily="34" charset="0"/>
                <a:cs typeface="Calibri" panose="020F0502020204030204" pitchFamily="34" charset="0"/>
                <a:sym typeface="Wingdings" panose="05000000000000000000" pitchFamily="2" charset="2"/>
              </a:rPr>
              <a:t>slower</a:t>
            </a:r>
            <a:r>
              <a:rPr lang="en-US" sz="1800" dirty="0">
                <a:solidFill>
                  <a:schemeClr val="tx1"/>
                </a:solidFill>
                <a:latin typeface="Calibri" panose="020F0502020204030204" pitchFamily="34" charset="0"/>
                <a:cs typeface="Calibri" panose="020F0502020204030204" pitchFamily="34" charset="0"/>
                <a:sym typeface="Wingdings" panose="05000000000000000000" pitchFamily="2" charset="2"/>
              </a:rPr>
              <a:t> with inflation than TSX, i.e., estimated coefficient b &lt; d</a:t>
            </a:r>
          </a:p>
          <a:p>
            <a:pPr marL="2057057" lvl="5" indent="-365760">
              <a:lnSpc>
                <a:spcPct val="100000"/>
              </a:lnSpc>
              <a:spcBef>
                <a:spcPts val="0"/>
              </a:spcBef>
              <a:buClrTx/>
              <a:buSzPct val="80000"/>
              <a:buFont typeface="Wingdings" panose="05000000000000000000" pitchFamily="2" charset="2"/>
              <a:buChar char="§"/>
            </a:pPr>
            <a:r>
              <a:rPr lang="en-US" sz="1800" dirty="0">
                <a:solidFill>
                  <a:schemeClr val="tx1"/>
                </a:solidFill>
                <a:latin typeface="Calibri" panose="020F0502020204030204" pitchFamily="34" charset="0"/>
                <a:cs typeface="Calibri" panose="020F0502020204030204" pitchFamily="34" charset="0"/>
                <a:sym typeface="Wingdings" panose="05000000000000000000" pitchFamily="2" charset="2"/>
              </a:rPr>
              <a:t>GP = a + b CPI</a:t>
            </a:r>
          </a:p>
          <a:p>
            <a:pPr marL="2057057" lvl="5" indent="-365760">
              <a:lnSpc>
                <a:spcPct val="100000"/>
              </a:lnSpc>
              <a:spcBef>
                <a:spcPts val="0"/>
              </a:spcBef>
              <a:buClrTx/>
              <a:buSzPct val="80000"/>
              <a:buFont typeface="Wingdings" panose="05000000000000000000" pitchFamily="2" charset="2"/>
              <a:buChar char="§"/>
            </a:pPr>
            <a:r>
              <a:rPr lang="en-US" sz="1800" dirty="0">
                <a:solidFill>
                  <a:schemeClr val="tx1"/>
                </a:solidFill>
                <a:latin typeface="Calibri" panose="020F0502020204030204" pitchFamily="34" charset="0"/>
                <a:cs typeface="Calibri" panose="020F0502020204030204" pitchFamily="34" charset="0"/>
                <a:sym typeface="Wingdings" panose="05000000000000000000" pitchFamily="2" charset="2"/>
              </a:rPr>
              <a:t>TSX = c + d CPI</a:t>
            </a:r>
            <a:endParaRPr lang="en-US" sz="1800"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201257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Activity – Linear Regression</a:t>
            </a:r>
            <a:endParaRPr lang="en-US" sz="3200" spc="0" dirty="0">
              <a:solidFill>
                <a:srgbClr val="0070C0"/>
              </a:solidFill>
              <a:latin typeface="Calibri" panose="020F0502020204030204" pitchFamily="34" charset="0"/>
              <a:cs typeface="Calibri" panose="020F0502020204030204" pitchFamily="34" charset="0"/>
            </a:endParaRPr>
          </a:p>
        </p:txBody>
      </p:sp>
      <p:graphicFrame>
        <p:nvGraphicFramePr>
          <p:cNvPr id="5" name="Google Shape;194;p33"/>
          <p:cNvGraphicFramePr/>
          <p:nvPr/>
        </p:nvGraphicFramePr>
        <p:xfrm>
          <a:off x="1739584" y="2024107"/>
          <a:ext cx="7468200" cy="4236720"/>
        </p:xfrm>
        <a:graphic>
          <a:graphicData uri="http://schemas.openxmlformats.org/drawingml/2006/table">
            <a:tbl>
              <a:tblPr>
                <a:noFill/>
              </a:tblPr>
              <a:tblGrid>
                <a:gridCol w="1867050">
                  <a:extLst>
                    <a:ext uri="{9D8B030D-6E8A-4147-A177-3AD203B41FA5}">
                      <a16:colId xmlns:a16="http://schemas.microsoft.com/office/drawing/2014/main" val="20000"/>
                    </a:ext>
                  </a:extLst>
                </a:gridCol>
                <a:gridCol w="1867050">
                  <a:extLst>
                    <a:ext uri="{9D8B030D-6E8A-4147-A177-3AD203B41FA5}">
                      <a16:colId xmlns:a16="http://schemas.microsoft.com/office/drawing/2014/main" val="20001"/>
                    </a:ext>
                  </a:extLst>
                </a:gridCol>
                <a:gridCol w="1867050">
                  <a:extLst>
                    <a:ext uri="{9D8B030D-6E8A-4147-A177-3AD203B41FA5}">
                      <a16:colId xmlns:a16="http://schemas.microsoft.com/office/drawing/2014/main" val="20002"/>
                    </a:ext>
                  </a:extLst>
                </a:gridCol>
                <a:gridCol w="1867050">
                  <a:extLst>
                    <a:ext uri="{9D8B030D-6E8A-4147-A177-3AD203B41FA5}">
                      <a16:colId xmlns:a16="http://schemas.microsoft.com/office/drawing/2014/main" val="20003"/>
                    </a:ext>
                  </a:extLst>
                </a:gridCol>
              </a:tblGrid>
              <a:tr h="100000">
                <a:tc>
                  <a:txBody>
                    <a:bodyPr/>
                    <a:lstStyle/>
                    <a:p>
                      <a:pPr marL="0" lvl="0" indent="0" algn="ctr" rtl="0">
                        <a:lnSpc>
                          <a:spcPct val="100000"/>
                        </a:lnSpc>
                        <a:spcBef>
                          <a:spcPts val="0"/>
                        </a:spcBef>
                        <a:spcAft>
                          <a:spcPts val="0"/>
                        </a:spcAft>
                        <a:buNone/>
                      </a:pPr>
                      <a:r>
                        <a:rPr lang="en" sz="1400" b="1" dirty="0">
                          <a:latin typeface="Calibri" panose="020F0502020204030204" pitchFamily="34" charset="0"/>
                          <a:ea typeface="EB Garamond"/>
                          <a:cs typeface="Calibri" panose="020F0502020204030204" pitchFamily="34" charset="0"/>
                          <a:sym typeface="EB Garamond"/>
                        </a:rPr>
                        <a:t>Year</a:t>
                      </a:r>
                      <a:endParaRPr sz="1400" b="1"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b="1" dirty="0">
                          <a:latin typeface="Calibri" panose="020F0502020204030204" pitchFamily="34" charset="0"/>
                          <a:ea typeface="EB Garamond"/>
                          <a:cs typeface="Calibri" panose="020F0502020204030204" pitchFamily="34" charset="0"/>
                          <a:sym typeface="EB Garamond"/>
                        </a:rPr>
                        <a:t>Gold Price (Index)</a:t>
                      </a:r>
                      <a:endParaRPr sz="1400" b="1"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b="1" dirty="0">
                          <a:latin typeface="Calibri" panose="020F0502020204030204" pitchFamily="34" charset="0"/>
                          <a:ea typeface="EB Garamond"/>
                          <a:cs typeface="Calibri" panose="020F0502020204030204" pitchFamily="34" charset="0"/>
                          <a:sym typeface="EB Garamond"/>
                        </a:rPr>
                        <a:t>TSE (Index)</a:t>
                      </a:r>
                      <a:endParaRPr sz="1400" b="1"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400" b="1" dirty="0">
                          <a:latin typeface="Calibri" panose="020F0502020204030204" pitchFamily="34" charset="0"/>
                          <a:ea typeface="EB Garamond"/>
                          <a:cs typeface="Calibri" panose="020F0502020204030204" pitchFamily="34" charset="0"/>
                          <a:sym typeface="EB Garamond"/>
                        </a:rPr>
                        <a:t>Consumer Price Index (Inflation)</a:t>
                      </a:r>
                      <a:endParaRPr sz="1400" b="1"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07600">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2003</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148.0</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53.7</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60.6</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07600">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2004</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193.4</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53.7</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65.2</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2005</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307.6</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58.3</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72.6</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2006</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612.5</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68.1</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82.4</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2007</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459.6</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74.0</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90.9</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2008</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376.0</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68.9</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96.5</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2009</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423.8</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92.6</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99.6</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2010</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360.3</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92.5</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103.9</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2011</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317.3</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108.9</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107.6</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2012</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376.9</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136.0</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109.6</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2013</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446.5</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161.7</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113.6</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2014</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436.9</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149.9</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118.3</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2015</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381.3</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180.0</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124.0</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2016</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384.1</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183.5</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130.7</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4"/>
                  </a:ext>
                </a:extLst>
              </a:tr>
              <a:tr h="207600">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2017</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362.0</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a:latin typeface="Calibri" panose="020F0502020204030204" pitchFamily="34" charset="0"/>
                          <a:ea typeface="EB Garamond"/>
                          <a:cs typeface="Calibri" panose="020F0502020204030204" pitchFamily="34" charset="0"/>
                          <a:sym typeface="EB Garamond"/>
                        </a:rPr>
                        <a:t>206.3</a:t>
                      </a:r>
                      <a:endParaRPr sz="140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400" dirty="0">
                          <a:latin typeface="Calibri" panose="020F0502020204030204" pitchFamily="34" charset="0"/>
                          <a:ea typeface="EB Garamond"/>
                          <a:cs typeface="Calibri" panose="020F0502020204030204" pitchFamily="34" charset="0"/>
                          <a:sym typeface="EB Garamond"/>
                        </a:rPr>
                        <a:t>136.2</a:t>
                      </a:r>
                      <a:endParaRPr sz="1400" dirty="0">
                        <a:latin typeface="Calibri" panose="020F0502020204030204" pitchFamily="34" charset="0"/>
                        <a:ea typeface="EB Garamond"/>
                        <a:cs typeface="Calibri" panose="020F0502020204030204" pitchFamily="34" charset="0"/>
                        <a:sym typeface="EB Garamond"/>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18656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1133565" y="751581"/>
            <a:ext cx="9956800" cy="943200"/>
          </a:xfrm>
          <a:prstGeom prst="rect">
            <a:avLst/>
          </a:prstGeom>
        </p:spPr>
        <p:txBody>
          <a:bodyPr spcFirstLastPara="1" vert="horz" wrap="square" lIns="121900" tIns="121900" rIns="121900" bIns="121900" rtlCol="0" anchor="t" anchorCtr="0">
            <a:noAutofit/>
          </a:bodyPr>
          <a:lstStyle/>
          <a:p>
            <a:pPr>
              <a:spcBef>
                <a:spcPct val="0"/>
              </a:spcBef>
            </a:pPr>
            <a:r>
              <a:rPr lang="en" sz="3200" spc="0" dirty="0">
                <a:solidFill>
                  <a:srgbClr val="0070C0"/>
                </a:solidFill>
                <a:latin typeface="Calibri" panose="020F0502020204030204" pitchFamily="34" charset="0"/>
                <a:cs typeface="Calibri" panose="020F0502020204030204" pitchFamily="34" charset="0"/>
                <a:sym typeface="EB Garamond"/>
              </a:rPr>
              <a:t>Machine Learning – Types and applications</a:t>
            </a:r>
            <a:endParaRPr sz="3200" spc="0" dirty="0">
              <a:solidFill>
                <a:srgbClr val="0070C0"/>
              </a:solidFill>
              <a:latin typeface="Calibri" panose="020F0502020204030204" pitchFamily="34" charset="0"/>
              <a:cs typeface="Calibri" panose="020F0502020204030204" pitchFamily="34" charset="0"/>
              <a:sym typeface="EB Garamond"/>
            </a:endParaRPr>
          </a:p>
        </p:txBody>
      </p:sp>
      <p:pic>
        <p:nvPicPr>
          <p:cNvPr id="3" name="Picture 2"/>
          <p:cNvPicPr>
            <a:picLocks noChangeAspect="1"/>
          </p:cNvPicPr>
          <p:nvPr/>
        </p:nvPicPr>
        <p:blipFill>
          <a:blip r:embed="rId3"/>
          <a:stretch>
            <a:fillRect/>
          </a:stretch>
        </p:blipFill>
        <p:spPr>
          <a:xfrm>
            <a:off x="6775269" y="2037805"/>
            <a:ext cx="4315096" cy="3085294"/>
          </a:xfrm>
          <a:prstGeom prst="rect">
            <a:avLst/>
          </a:prstGeom>
        </p:spPr>
      </p:pic>
      <p:sp>
        <p:nvSpPr>
          <p:cNvPr id="4" name="Rectangle 3"/>
          <p:cNvSpPr/>
          <p:nvPr/>
        </p:nvSpPr>
        <p:spPr>
          <a:xfrm>
            <a:off x="6392091" y="5123099"/>
            <a:ext cx="5460274" cy="430887"/>
          </a:xfrm>
          <a:prstGeom prst="rect">
            <a:avLst/>
          </a:prstGeom>
        </p:spPr>
        <p:txBody>
          <a:bodyPr wrap="square">
            <a:spAutoFit/>
          </a:bodyPr>
          <a:lstStyle/>
          <a:p>
            <a:r>
              <a:rPr lang="en-US" sz="1100" dirty="0">
                <a:latin typeface="Calibri" panose="020F0502020204030204" pitchFamily="34" charset="0"/>
                <a:cs typeface="Calibri" panose="020F0502020204030204" pitchFamily="34" charset="0"/>
              </a:rPr>
              <a:t>Source: </a:t>
            </a:r>
            <a:r>
              <a:rPr lang="en-US" sz="1100" dirty="0">
                <a:latin typeface="Calibri" panose="020F0502020204030204" pitchFamily="34" charset="0"/>
                <a:cs typeface="Calibri" panose="020F0502020204030204" pitchFamily="34" charset="0"/>
                <a:hlinkClick r:id="rId4"/>
              </a:rPr>
              <a:t>https://www.kdnuggets.com/2019/04/poll-data-science-machine-learning-methods-algorithms-use-2018-2019.html</a:t>
            </a:r>
            <a:r>
              <a:rPr lang="en-US" sz="1100" dirty="0">
                <a:latin typeface="Calibri" panose="020F0502020204030204" pitchFamily="34" charset="0"/>
                <a:cs typeface="Calibri" panose="020F0502020204030204" pitchFamily="34" charset="0"/>
              </a:rPr>
              <a:t> </a:t>
            </a:r>
          </a:p>
        </p:txBody>
      </p:sp>
      <p:pic>
        <p:nvPicPr>
          <p:cNvPr id="6" name="Picture 5"/>
          <p:cNvPicPr>
            <a:picLocks noChangeAspect="1"/>
          </p:cNvPicPr>
          <p:nvPr/>
        </p:nvPicPr>
        <p:blipFill>
          <a:blip r:embed="rId5"/>
          <a:stretch>
            <a:fillRect/>
          </a:stretch>
        </p:blipFill>
        <p:spPr>
          <a:xfrm>
            <a:off x="1200727" y="2037805"/>
            <a:ext cx="5278516" cy="2216977"/>
          </a:xfrm>
          <a:prstGeom prst="rect">
            <a:avLst/>
          </a:prstGeom>
        </p:spPr>
      </p:pic>
      <p:sp>
        <p:nvSpPr>
          <p:cNvPr id="7" name="Rectangle 6"/>
          <p:cNvSpPr/>
          <p:nvPr/>
        </p:nvSpPr>
        <p:spPr>
          <a:xfrm>
            <a:off x="1345827" y="5200042"/>
            <a:ext cx="4204805"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Source: </a:t>
            </a:r>
            <a:r>
              <a:rPr lang="en-US" sz="1200" dirty="0">
                <a:latin typeface="Calibri" panose="020F0502020204030204" pitchFamily="34" charset="0"/>
                <a:cs typeface="Calibri" panose="020F0502020204030204" pitchFamily="34" charset="0"/>
                <a:hlinkClick r:id="rId6"/>
              </a:rPr>
              <a:t>https://www.javatpoint.com/types-of-machine-learning</a:t>
            </a:r>
            <a:r>
              <a:rPr lang="en-US" sz="12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067992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 – Housing Data</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EB Garamond"/>
              </a:rPr>
              <a:t>Each record in the database describes a Boston suburb or town. The data was drawn from the Boston Standard Metropolitan Statistical Area (</a:t>
            </a:r>
            <a:r>
              <a:rPr lang="en-US" sz="1600" dirty="0" err="1">
                <a:solidFill>
                  <a:schemeClr val="tx1"/>
                </a:solidFill>
                <a:latin typeface="Calibri" panose="020F0502020204030204" pitchFamily="34" charset="0"/>
                <a:cs typeface="Calibri" panose="020F0502020204030204" pitchFamily="34" charset="0"/>
                <a:sym typeface="EB Garamond"/>
              </a:rPr>
              <a:t>SMSA</a:t>
            </a:r>
            <a:r>
              <a:rPr lang="en-US" sz="1600" dirty="0">
                <a:solidFill>
                  <a:schemeClr val="tx1"/>
                </a:solidFill>
                <a:latin typeface="Calibri" panose="020F0502020204030204" pitchFamily="34" charset="0"/>
                <a:cs typeface="Calibri" panose="020F0502020204030204" pitchFamily="34" charset="0"/>
                <a:sym typeface="EB Garamond"/>
              </a:rPr>
              <a:t>) in 1970. The attributes are defined as follows (taken from the UCI Machine Learning Repository):</a:t>
            </a:r>
          </a:p>
          <a:p>
            <a:pPr marL="914400" lvl="1" indent="-365760">
              <a:lnSpc>
                <a:spcPct val="100000"/>
              </a:lnSpc>
              <a:spcBef>
                <a:spcPts val="0"/>
              </a:spcBef>
              <a:buClrTx/>
              <a:buSzPct val="100000"/>
              <a:buFont typeface="Arial" panose="020B0604020202020204" pitchFamily="34" charset="0"/>
              <a:buChar char="•"/>
            </a:pPr>
            <a:r>
              <a:rPr lang="en-US" sz="1600" dirty="0">
                <a:solidFill>
                  <a:schemeClr val="tx1"/>
                </a:solidFill>
                <a:latin typeface="Calibri" panose="020F0502020204030204" pitchFamily="34" charset="0"/>
                <a:cs typeface="Calibri" panose="020F0502020204030204" pitchFamily="34" charset="0"/>
                <a:sym typeface="EB Garamond"/>
              </a:rPr>
              <a:t>Key quesiton: </a:t>
            </a:r>
            <a:r>
              <a:rPr lang="en-US" sz="1600" dirty="0">
                <a:solidFill>
                  <a:srgbClr val="000000"/>
                </a:solidFill>
                <a:latin typeface="Calibri" panose="020F0502020204030204" pitchFamily="34" charset="0"/>
                <a:ea typeface="EB Garamond"/>
                <a:cs typeface="Calibri" panose="020F0502020204030204" pitchFamily="34" charset="0"/>
                <a:sym typeface="EB Garamond"/>
              </a:rPr>
              <a:t>How can we predict the </a:t>
            </a:r>
            <a:r>
              <a:rPr lang="en-US" sz="1600" dirty="0" err="1">
                <a:solidFill>
                  <a:srgbClr val="000000"/>
                </a:solidFill>
                <a:latin typeface="Calibri" panose="020F0502020204030204" pitchFamily="34" charset="0"/>
                <a:ea typeface="EB Garamond"/>
                <a:cs typeface="Calibri" panose="020F0502020204030204" pitchFamily="34" charset="0"/>
                <a:sym typeface="EB Garamond"/>
              </a:rPr>
              <a:t>MEDV</a:t>
            </a:r>
            <a:r>
              <a:rPr lang="en-US" sz="1600" dirty="0">
                <a:solidFill>
                  <a:srgbClr val="000000"/>
                </a:solidFill>
                <a:latin typeface="Calibri" panose="020F0502020204030204" pitchFamily="34" charset="0"/>
                <a:ea typeface="EB Garamond"/>
                <a:cs typeface="Calibri" panose="020F0502020204030204" pitchFamily="34" charset="0"/>
                <a:sym typeface="EB Garamond"/>
              </a:rPr>
              <a:t> (Median value of owner-occupied homes in $1000s) using all or some of the thirteen predictors or IVs? (</a:t>
            </a:r>
            <a:r>
              <a:rPr lang="en-US" sz="1600" b="1" dirty="0">
                <a:solidFill>
                  <a:srgbClr val="000000"/>
                </a:solidFill>
                <a:latin typeface="Calibri" panose="020F0502020204030204" pitchFamily="34" charset="0"/>
                <a:ea typeface="EB Garamond"/>
                <a:cs typeface="Calibri" panose="020F0502020204030204" pitchFamily="34" charset="0"/>
                <a:sym typeface="EB Garamond"/>
              </a:rPr>
              <a:t>Data: </a:t>
            </a:r>
            <a:r>
              <a:rPr lang="en-US" sz="1600" b="1" dirty="0">
                <a:solidFill>
                  <a:schemeClr val="tx1"/>
                </a:solidFill>
                <a:latin typeface="Calibri" panose="020F0502020204030204" pitchFamily="34" charset="0"/>
                <a:cs typeface="Calibri" panose="020F0502020204030204" pitchFamily="34" charset="0"/>
                <a:sym typeface="EB Garamond"/>
              </a:rPr>
              <a:t>HousingData.txt </a:t>
            </a:r>
            <a:r>
              <a:rPr lang="en-US" sz="1600" dirty="0">
                <a:solidFill>
                  <a:schemeClr val="tx1"/>
                </a:solidFill>
                <a:latin typeface="Calibri" panose="020F0502020204030204" pitchFamily="34" charset="0"/>
                <a:cs typeface="Calibri" panose="020F0502020204030204" pitchFamily="34" charset="0"/>
                <a:sym typeface="EB Garamond"/>
              </a:rPr>
              <a:t>and the code file)</a:t>
            </a:r>
            <a:endParaRPr lang="en-US" dirty="0">
              <a:solidFill>
                <a:schemeClr val="tx1"/>
              </a:solidFill>
              <a:latin typeface="Calibri" panose="020F0502020204030204" pitchFamily="34" charset="0"/>
              <a:cs typeface="Calibri" panose="020F0502020204030204" pitchFamily="34" charset="0"/>
              <a:sym typeface="EB Garamond"/>
            </a:endParaRPr>
          </a:p>
          <a:p>
            <a:pPr marL="1706865" lvl="3" indent="-365760">
              <a:lnSpc>
                <a:spcPct val="100000"/>
              </a:lnSpc>
              <a:spcBef>
                <a:spcPts val="0"/>
              </a:spcBef>
              <a:buClrTx/>
              <a:buSzPct val="80000"/>
              <a:buFont typeface="+mj-lt"/>
              <a:buAutoNum type="arabicPeriod"/>
            </a:pPr>
            <a:r>
              <a:rPr lang="en-US" sz="1200" dirty="0" err="1">
                <a:solidFill>
                  <a:schemeClr val="tx1"/>
                </a:solidFill>
                <a:latin typeface="Calibri" panose="020F0502020204030204" pitchFamily="34" charset="0"/>
                <a:cs typeface="Calibri" panose="020F0502020204030204" pitchFamily="34" charset="0"/>
                <a:sym typeface="EB Garamond"/>
              </a:rPr>
              <a:t>CRIM</a:t>
            </a:r>
            <a:r>
              <a:rPr lang="en-US" sz="1200" dirty="0">
                <a:solidFill>
                  <a:schemeClr val="tx1"/>
                </a:solidFill>
                <a:latin typeface="Calibri" panose="020F0502020204030204" pitchFamily="34" charset="0"/>
                <a:cs typeface="Calibri" panose="020F0502020204030204" pitchFamily="34" charset="0"/>
                <a:sym typeface="EB Garamond"/>
              </a:rPr>
              <a:t> per capita crime rate by town</a:t>
            </a:r>
          </a:p>
          <a:p>
            <a:pPr marL="1706865" lvl="3" indent="-365760">
              <a:lnSpc>
                <a:spcPct val="100000"/>
              </a:lnSpc>
              <a:spcBef>
                <a:spcPts val="0"/>
              </a:spcBef>
              <a:buClrTx/>
              <a:buSzPct val="80000"/>
              <a:buFont typeface="+mj-lt"/>
              <a:buAutoNum type="arabicPeriod"/>
            </a:pPr>
            <a:r>
              <a:rPr lang="en-US" sz="1200" dirty="0">
                <a:solidFill>
                  <a:schemeClr val="tx1"/>
                </a:solidFill>
                <a:latin typeface="Calibri" panose="020F0502020204030204" pitchFamily="34" charset="0"/>
                <a:cs typeface="Calibri" panose="020F0502020204030204" pitchFamily="34" charset="0"/>
                <a:sym typeface="EB Garamond"/>
              </a:rPr>
              <a:t>ZN proportion of residential land zoned for lots over 25,000 </a:t>
            </a:r>
            <a:r>
              <a:rPr lang="en-US" sz="1200" dirty="0" err="1">
                <a:solidFill>
                  <a:schemeClr val="tx1"/>
                </a:solidFill>
                <a:latin typeface="Calibri" panose="020F0502020204030204" pitchFamily="34" charset="0"/>
                <a:cs typeface="Calibri" panose="020F0502020204030204" pitchFamily="34" charset="0"/>
                <a:sym typeface="EB Garamond"/>
              </a:rPr>
              <a:t>sq.ft</a:t>
            </a:r>
            <a:r>
              <a:rPr lang="en-US" sz="1200" dirty="0">
                <a:solidFill>
                  <a:schemeClr val="tx1"/>
                </a:solidFill>
                <a:latin typeface="Calibri" panose="020F0502020204030204" pitchFamily="34" charset="0"/>
                <a:cs typeface="Calibri" panose="020F0502020204030204" pitchFamily="34" charset="0"/>
                <a:sym typeface="EB Garamond"/>
              </a:rPr>
              <a:t>.</a:t>
            </a:r>
          </a:p>
          <a:p>
            <a:pPr marL="1706865" lvl="3" indent="-365760">
              <a:lnSpc>
                <a:spcPct val="100000"/>
              </a:lnSpc>
              <a:spcBef>
                <a:spcPts val="0"/>
              </a:spcBef>
              <a:buClrTx/>
              <a:buSzPct val="80000"/>
              <a:buFont typeface="+mj-lt"/>
              <a:buAutoNum type="arabicPeriod"/>
            </a:pPr>
            <a:r>
              <a:rPr lang="en-US" sz="1200" dirty="0">
                <a:solidFill>
                  <a:schemeClr val="tx1"/>
                </a:solidFill>
                <a:latin typeface="Calibri" panose="020F0502020204030204" pitchFamily="34" charset="0"/>
                <a:cs typeface="Calibri" panose="020F0502020204030204" pitchFamily="34" charset="0"/>
                <a:sym typeface="EB Garamond"/>
              </a:rPr>
              <a:t>INDUS proportion of non-retail business acres per town</a:t>
            </a:r>
          </a:p>
          <a:p>
            <a:pPr marL="1706865" lvl="3" indent="-365760">
              <a:lnSpc>
                <a:spcPct val="100000"/>
              </a:lnSpc>
              <a:spcBef>
                <a:spcPts val="0"/>
              </a:spcBef>
              <a:buClrTx/>
              <a:buSzPct val="80000"/>
              <a:buFont typeface="+mj-lt"/>
              <a:buAutoNum type="arabicPeriod"/>
            </a:pPr>
            <a:r>
              <a:rPr lang="en-US" sz="1200" dirty="0">
                <a:solidFill>
                  <a:schemeClr val="tx1"/>
                </a:solidFill>
                <a:latin typeface="Calibri" panose="020F0502020204030204" pitchFamily="34" charset="0"/>
                <a:cs typeface="Calibri" panose="020F0502020204030204" pitchFamily="34" charset="0"/>
                <a:sym typeface="EB Garamond"/>
              </a:rPr>
              <a:t>CHAS Charles River dummy variable (= 1 if tract bounds river; 0 o/w)</a:t>
            </a:r>
          </a:p>
          <a:p>
            <a:pPr marL="1706865" lvl="3" indent="-365760">
              <a:lnSpc>
                <a:spcPct val="100000"/>
              </a:lnSpc>
              <a:spcBef>
                <a:spcPts val="0"/>
              </a:spcBef>
              <a:buClrTx/>
              <a:buSzPct val="80000"/>
              <a:buFont typeface="+mj-lt"/>
              <a:buAutoNum type="arabicPeriod"/>
            </a:pPr>
            <a:r>
              <a:rPr lang="en-US" sz="1200" dirty="0">
                <a:solidFill>
                  <a:schemeClr val="tx1"/>
                </a:solidFill>
                <a:latin typeface="Calibri" panose="020F0502020204030204" pitchFamily="34" charset="0"/>
                <a:cs typeface="Calibri" panose="020F0502020204030204" pitchFamily="34" charset="0"/>
                <a:sym typeface="EB Garamond"/>
              </a:rPr>
              <a:t>NOX nitric oxides concentration (parts per 10 million)</a:t>
            </a:r>
          </a:p>
          <a:p>
            <a:pPr marL="1706865" lvl="3" indent="-365760">
              <a:lnSpc>
                <a:spcPct val="100000"/>
              </a:lnSpc>
              <a:spcBef>
                <a:spcPts val="0"/>
              </a:spcBef>
              <a:buClrTx/>
              <a:buSzPct val="80000"/>
              <a:buFont typeface="+mj-lt"/>
              <a:buAutoNum type="arabicPeriod"/>
            </a:pPr>
            <a:r>
              <a:rPr lang="en-US" sz="1200" dirty="0">
                <a:solidFill>
                  <a:schemeClr val="tx1"/>
                </a:solidFill>
                <a:latin typeface="Calibri" panose="020F0502020204030204" pitchFamily="34" charset="0"/>
                <a:cs typeface="Calibri" panose="020F0502020204030204" pitchFamily="34" charset="0"/>
                <a:sym typeface="EB Garamond"/>
              </a:rPr>
              <a:t>RM average number of rooms per dwelling</a:t>
            </a:r>
          </a:p>
          <a:p>
            <a:pPr marL="1706865" lvl="3" indent="-365760">
              <a:lnSpc>
                <a:spcPct val="100000"/>
              </a:lnSpc>
              <a:spcBef>
                <a:spcPts val="0"/>
              </a:spcBef>
              <a:buClrTx/>
              <a:buSzPct val="80000"/>
              <a:buFont typeface="+mj-lt"/>
              <a:buAutoNum type="arabicPeriod"/>
            </a:pPr>
            <a:r>
              <a:rPr lang="en-US" sz="1200" dirty="0">
                <a:solidFill>
                  <a:schemeClr val="tx1"/>
                </a:solidFill>
                <a:latin typeface="Calibri" panose="020F0502020204030204" pitchFamily="34" charset="0"/>
                <a:cs typeface="Calibri" panose="020F0502020204030204" pitchFamily="34" charset="0"/>
                <a:sym typeface="EB Garamond"/>
              </a:rPr>
              <a:t>AGE proportion of owner-occupied units built prior to 1940</a:t>
            </a:r>
          </a:p>
          <a:p>
            <a:pPr marL="1706865" lvl="3" indent="-365760">
              <a:lnSpc>
                <a:spcPct val="100000"/>
              </a:lnSpc>
              <a:spcBef>
                <a:spcPts val="0"/>
              </a:spcBef>
              <a:buClrTx/>
              <a:buSzPct val="80000"/>
              <a:buFont typeface="+mj-lt"/>
              <a:buAutoNum type="arabicPeriod"/>
            </a:pPr>
            <a:r>
              <a:rPr lang="en-US" sz="1200" dirty="0">
                <a:solidFill>
                  <a:schemeClr val="tx1"/>
                </a:solidFill>
                <a:latin typeface="Calibri" panose="020F0502020204030204" pitchFamily="34" charset="0"/>
                <a:cs typeface="Calibri" panose="020F0502020204030204" pitchFamily="34" charset="0"/>
                <a:sym typeface="EB Garamond"/>
              </a:rPr>
              <a:t>DIS weighted distances to five Boston employment centres</a:t>
            </a:r>
          </a:p>
          <a:p>
            <a:pPr marL="1706865" lvl="3" indent="-365760">
              <a:lnSpc>
                <a:spcPct val="100000"/>
              </a:lnSpc>
              <a:spcBef>
                <a:spcPts val="0"/>
              </a:spcBef>
              <a:buClrTx/>
              <a:buSzPct val="80000"/>
              <a:buFont typeface="+mj-lt"/>
              <a:buAutoNum type="arabicPeriod"/>
            </a:pPr>
            <a:r>
              <a:rPr lang="en-US" sz="1200" dirty="0">
                <a:solidFill>
                  <a:schemeClr val="tx1"/>
                </a:solidFill>
                <a:latin typeface="Calibri" panose="020F0502020204030204" pitchFamily="34" charset="0"/>
                <a:cs typeface="Calibri" panose="020F0502020204030204" pitchFamily="34" charset="0"/>
                <a:sym typeface="EB Garamond"/>
              </a:rPr>
              <a:t>RAD index of accessibility to radial highways</a:t>
            </a:r>
          </a:p>
          <a:p>
            <a:pPr marL="1706865" lvl="3" indent="-365760">
              <a:lnSpc>
                <a:spcPct val="100000"/>
              </a:lnSpc>
              <a:spcBef>
                <a:spcPts val="0"/>
              </a:spcBef>
              <a:buClrTx/>
              <a:buSzPct val="80000"/>
              <a:buFont typeface="+mj-lt"/>
              <a:buAutoNum type="arabicPeriod"/>
            </a:pPr>
            <a:r>
              <a:rPr lang="en-US" sz="1200" dirty="0">
                <a:solidFill>
                  <a:schemeClr val="tx1"/>
                </a:solidFill>
                <a:latin typeface="Calibri" panose="020F0502020204030204" pitchFamily="34" charset="0"/>
                <a:cs typeface="Calibri" panose="020F0502020204030204" pitchFamily="34" charset="0"/>
                <a:sym typeface="EB Garamond"/>
              </a:rPr>
              <a:t>TAX full-value property-tax rate per $10,000</a:t>
            </a:r>
          </a:p>
          <a:p>
            <a:pPr marL="1706865" lvl="3" indent="-365760">
              <a:lnSpc>
                <a:spcPct val="100000"/>
              </a:lnSpc>
              <a:spcBef>
                <a:spcPts val="0"/>
              </a:spcBef>
              <a:buClrTx/>
              <a:buSzPct val="80000"/>
              <a:buFont typeface="+mj-lt"/>
              <a:buAutoNum type="arabicPeriod"/>
            </a:pPr>
            <a:r>
              <a:rPr lang="en-US" sz="1200" dirty="0" err="1">
                <a:solidFill>
                  <a:schemeClr val="tx1"/>
                </a:solidFill>
                <a:latin typeface="Calibri" panose="020F0502020204030204" pitchFamily="34" charset="0"/>
                <a:cs typeface="Calibri" panose="020F0502020204030204" pitchFamily="34" charset="0"/>
                <a:sym typeface="EB Garamond"/>
              </a:rPr>
              <a:t>PTRATIO</a:t>
            </a:r>
            <a:r>
              <a:rPr lang="en-US" sz="1200" dirty="0">
                <a:solidFill>
                  <a:schemeClr val="tx1"/>
                </a:solidFill>
                <a:latin typeface="Calibri" panose="020F0502020204030204" pitchFamily="34" charset="0"/>
                <a:cs typeface="Calibri" panose="020F0502020204030204" pitchFamily="34" charset="0"/>
                <a:sym typeface="EB Garamond"/>
              </a:rPr>
              <a:t> pupil-teacher ratio by town</a:t>
            </a:r>
          </a:p>
          <a:p>
            <a:pPr marL="1706865" lvl="3" indent="-365760">
              <a:lnSpc>
                <a:spcPct val="100000"/>
              </a:lnSpc>
              <a:spcBef>
                <a:spcPts val="0"/>
              </a:spcBef>
              <a:buClrTx/>
              <a:buSzPct val="80000"/>
              <a:buFont typeface="+mj-lt"/>
              <a:buAutoNum type="arabicPeriod"/>
            </a:pPr>
            <a:r>
              <a:rPr lang="en-US" sz="1200" dirty="0">
                <a:solidFill>
                  <a:schemeClr val="tx1"/>
                </a:solidFill>
                <a:latin typeface="Calibri" panose="020F0502020204030204" pitchFamily="34" charset="0"/>
                <a:cs typeface="Calibri" panose="020F0502020204030204" pitchFamily="34" charset="0"/>
                <a:sym typeface="EB Garamond"/>
              </a:rPr>
              <a:t>B 1000(Bk -0.63)^2 where Bk is the proportion of blacks by town</a:t>
            </a:r>
          </a:p>
          <a:p>
            <a:pPr marL="1706865" lvl="3" indent="-365760">
              <a:lnSpc>
                <a:spcPct val="100000"/>
              </a:lnSpc>
              <a:spcBef>
                <a:spcPts val="0"/>
              </a:spcBef>
              <a:buClrTx/>
              <a:buSzPct val="80000"/>
              <a:buFont typeface="+mj-lt"/>
              <a:buAutoNum type="arabicPeriod"/>
            </a:pPr>
            <a:r>
              <a:rPr lang="en-US" sz="1200" dirty="0" err="1">
                <a:solidFill>
                  <a:schemeClr val="tx1"/>
                </a:solidFill>
                <a:latin typeface="Calibri" panose="020F0502020204030204" pitchFamily="34" charset="0"/>
                <a:cs typeface="Calibri" panose="020F0502020204030204" pitchFamily="34" charset="0"/>
                <a:sym typeface="EB Garamond"/>
              </a:rPr>
              <a:t>LSTAT</a:t>
            </a:r>
            <a:r>
              <a:rPr lang="en-US" sz="1200" dirty="0">
                <a:solidFill>
                  <a:schemeClr val="tx1"/>
                </a:solidFill>
                <a:latin typeface="Calibri" panose="020F0502020204030204" pitchFamily="34" charset="0"/>
                <a:cs typeface="Calibri" panose="020F0502020204030204" pitchFamily="34" charset="0"/>
                <a:sym typeface="EB Garamond"/>
              </a:rPr>
              <a:t> % lower status of the population</a:t>
            </a:r>
          </a:p>
          <a:p>
            <a:pPr marL="1706865" lvl="3" indent="-365760">
              <a:lnSpc>
                <a:spcPct val="100000"/>
              </a:lnSpc>
              <a:spcBef>
                <a:spcPts val="0"/>
              </a:spcBef>
              <a:buClrTx/>
              <a:buSzPct val="80000"/>
              <a:buFont typeface="+mj-lt"/>
              <a:buAutoNum type="arabicPeriod"/>
            </a:pPr>
            <a:r>
              <a:rPr lang="en-US" sz="1200" b="1" dirty="0" err="1">
                <a:solidFill>
                  <a:schemeClr val="tx1"/>
                </a:solidFill>
                <a:latin typeface="Calibri" panose="020F0502020204030204" pitchFamily="34" charset="0"/>
                <a:cs typeface="Calibri" panose="020F0502020204030204" pitchFamily="34" charset="0"/>
                <a:sym typeface="EB Garamond"/>
              </a:rPr>
              <a:t>MEDV</a:t>
            </a:r>
            <a:r>
              <a:rPr lang="en-US" sz="1200" b="1" dirty="0">
                <a:solidFill>
                  <a:schemeClr val="tx1"/>
                </a:solidFill>
                <a:latin typeface="Calibri" panose="020F0502020204030204" pitchFamily="34" charset="0"/>
                <a:cs typeface="Calibri" panose="020F0502020204030204" pitchFamily="34" charset="0"/>
                <a:sym typeface="EB Garamond"/>
              </a:rPr>
              <a:t> Median value of owner-occupied homes in $</a:t>
            </a:r>
            <a:r>
              <a:rPr lang="en-US" sz="1200" b="1" dirty="0" err="1">
                <a:solidFill>
                  <a:schemeClr val="tx1"/>
                </a:solidFill>
                <a:latin typeface="Calibri" panose="020F0502020204030204" pitchFamily="34" charset="0"/>
                <a:cs typeface="Calibri" panose="020F0502020204030204" pitchFamily="34" charset="0"/>
                <a:sym typeface="EB Garamond"/>
              </a:rPr>
              <a:t>1000's</a:t>
            </a:r>
            <a:endParaRPr lang="en-US" sz="1200" b="1"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3896596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Linear Regression – Key Takeaways</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Regression analysis is statistical dependence of 1 variable (DV) on other variables (IVs)</a:t>
            </a:r>
          </a:p>
          <a:p>
            <a:pPr marL="1706865" lvl="3" indent="-365760">
              <a:lnSpc>
                <a:spcPct val="100000"/>
              </a:lnSpc>
              <a:spcBef>
                <a:spcPts val="0"/>
              </a:spcBef>
              <a:buClrTx/>
              <a:buSzPct val="80000"/>
              <a:buFont typeface="Courier New" panose="02070309020205020404" pitchFamily="49" charset="0"/>
              <a:buChar char="o"/>
            </a:pPr>
            <a:r>
              <a:rPr lang="en-US" sz="2400" dirty="0">
                <a:solidFill>
                  <a:schemeClr val="tx1"/>
                </a:solidFill>
                <a:latin typeface="Calibri" panose="020F0502020204030204" pitchFamily="34" charset="0"/>
                <a:cs typeface="Calibri" panose="020F0502020204030204" pitchFamily="34" charset="0"/>
                <a:sym typeface="EB Garamond"/>
              </a:rPr>
              <a:t>Statistical dependence ≠ Dependence in reality </a:t>
            </a: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Estimate / predict </a:t>
            </a:r>
            <a:r>
              <a:rPr lang="en-US" sz="2400" b="1" dirty="0">
                <a:solidFill>
                  <a:schemeClr val="tx1"/>
                </a:solidFill>
                <a:latin typeface="Calibri" panose="020F0502020204030204" pitchFamily="34" charset="0"/>
                <a:cs typeface="Calibri" panose="020F0502020204030204" pitchFamily="34" charset="0"/>
                <a:sym typeface="EB Garamond"/>
              </a:rPr>
              <a:t>mean value </a:t>
            </a:r>
            <a:r>
              <a:rPr lang="en-US" sz="2400" dirty="0">
                <a:solidFill>
                  <a:schemeClr val="tx1"/>
                </a:solidFill>
                <a:latin typeface="Calibri" panose="020F0502020204030204" pitchFamily="34" charset="0"/>
                <a:cs typeface="Calibri" panose="020F0502020204030204" pitchFamily="34" charset="0"/>
                <a:sym typeface="EB Garamond"/>
              </a:rPr>
              <a:t>(not the actual value) of DV on the basis of known / fixed value of IVs</a:t>
            </a:r>
          </a:p>
          <a:p>
            <a:pPr marL="548640" lvl="1" indent="0">
              <a:lnSpc>
                <a:spcPct val="100000"/>
              </a:lnSpc>
              <a:spcBef>
                <a:spcPts val="0"/>
              </a:spcBef>
              <a:buClrTx/>
              <a:buSzPct val="100000"/>
              <a:buNone/>
            </a:pPr>
            <a:endParaRPr lang="en-US" sz="2400"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1382665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2BD84-650B-1328-13B1-8DA8BD36F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D358B-39CE-B71A-78ED-155F6DCCD31A}"/>
              </a:ext>
            </a:extLst>
          </p:cNvPr>
          <p:cNvSpPr>
            <a:spLocks noGrp="1"/>
          </p:cNvSpPr>
          <p:nvPr>
            <p:ph type="title"/>
          </p:nvPr>
        </p:nvSpPr>
        <p:spPr/>
        <p:txBody>
          <a:bodyPr anchor="ctr">
            <a:normAutofit/>
          </a:bodyPr>
          <a:lstStyle/>
          <a:p>
            <a:r>
              <a:rPr lang="en-US" sz="3200" dirty="0">
                <a:solidFill>
                  <a:srgbClr val="0070C0"/>
                </a:solidFill>
                <a:latin typeface="Calibri" panose="020F0502020204030204" pitchFamily="34" charset="0"/>
                <a:cs typeface="Calibri" panose="020F0502020204030204" pitchFamily="34" charset="0"/>
              </a:rPr>
              <a:t>Recommended Readings</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57FAD5D-4290-D2B9-ADFE-0AB7C9BCB3E8}"/>
              </a:ext>
            </a:extLst>
          </p:cNvPr>
          <p:cNvSpPr>
            <a:spLocks noGrp="1"/>
          </p:cNvSpPr>
          <p:nvPr>
            <p:ph idx="1"/>
          </p:nvPr>
        </p:nvSpPr>
        <p:spPr>
          <a:xfrm>
            <a:off x="1097280" y="1734900"/>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Linear Regression with Examples. Spark by Examples. Retrieved from </a:t>
            </a:r>
            <a:r>
              <a:rPr lang="en-US" dirty="0">
                <a:solidFill>
                  <a:schemeClr val="tx1"/>
                </a:solidFill>
                <a:latin typeface="Calibri" panose="020F0502020204030204" pitchFamily="34" charset="0"/>
                <a:cs typeface="Calibri" panose="020F0502020204030204" pitchFamily="34" charset="0"/>
                <a:sym typeface="EB Garamond"/>
                <a:hlinkClick r:id="rId2"/>
              </a:rPr>
              <a:t>https://sparkbyexamples.com/machine-learning/linear-regression-with-examples/</a:t>
            </a:r>
            <a:r>
              <a:rPr lang="en-US" dirty="0">
                <a:solidFill>
                  <a:schemeClr val="tx1"/>
                </a:solidFill>
                <a:latin typeface="Calibri" panose="020F0502020204030204" pitchFamily="34" charset="0"/>
                <a:cs typeface="Calibri" panose="020F0502020204030204" pitchFamily="34" charset="0"/>
                <a:sym typeface="EB Garamond"/>
              </a:rPr>
              <a:t>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Naïve Bayes. Retrieved from </a:t>
            </a:r>
            <a:r>
              <a:rPr lang="en-US" dirty="0">
                <a:solidFill>
                  <a:schemeClr val="tx1"/>
                </a:solidFill>
                <a:latin typeface="Calibri" panose="020F0502020204030204" pitchFamily="34" charset="0"/>
                <a:cs typeface="Calibri" panose="020F0502020204030204" pitchFamily="34" charset="0"/>
                <a:sym typeface="EB Garamond"/>
                <a:hlinkClick r:id="rId3"/>
              </a:rPr>
              <a:t>https://scikit-learn.org/stable/modules/naive_bayes.html</a:t>
            </a:r>
            <a:r>
              <a:rPr lang="en-US" dirty="0">
                <a:solidFill>
                  <a:schemeClr val="tx1"/>
                </a:solidFill>
                <a:latin typeface="Calibri" panose="020F0502020204030204" pitchFamily="34" charset="0"/>
                <a:cs typeface="Calibri" panose="020F0502020204030204" pitchFamily="34" charset="0"/>
                <a:sym typeface="EB Garamond"/>
              </a:rPr>
              <a:t> </a:t>
            </a: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Naïve Bayes classifier. Retrieved from </a:t>
            </a:r>
            <a:r>
              <a:rPr lang="en-US" dirty="0">
                <a:solidFill>
                  <a:schemeClr val="tx1"/>
                </a:solidFill>
                <a:latin typeface="Calibri" panose="020F0502020204030204" pitchFamily="34" charset="0"/>
                <a:cs typeface="Calibri" panose="020F0502020204030204" pitchFamily="34" charset="0"/>
                <a:sym typeface="EB Garamond"/>
                <a:hlinkClick r:id="rId4"/>
              </a:rPr>
              <a:t>https://www.geeksforgeeks.org/naive-bayes-classifiers/</a:t>
            </a:r>
            <a:r>
              <a:rPr lang="en-US" dirty="0">
                <a:solidFill>
                  <a:schemeClr val="tx1"/>
                </a:solidFill>
                <a:latin typeface="Calibri" panose="020F0502020204030204" pitchFamily="34" charset="0"/>
                <a:cs typeface="Calibri" panose="020F0502020204030204" pitchFamily="34" charset="0"/>
                <a:sym typeface="EB Garamond"/>
              </a:rPr>
              <a:t>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Top 10 Deep Learning Algorithms You Should Know in 2023. Retrieved from </a:t>
            </a:r>
            <a:r>
              <a:rPr lang="en-US" dirty="0">
                <a:solidFill>
                  <a:schemeClr val="tx1"/>
                </a:solidFill>
                <a:latin typeface="Calibri" panose="020F0502020204030204" pitchFamily="34" charset="0"/>
                <a:cs typeface="Calibri" panose="020F0502020204030204" pitchFamily="34" charset="0"/>
                <a:sym typeface="EB Garamond"/>
                <a:hlinkClick r:id="rId5"/>
              </a:rPr>
              <a:t>https://www.simplilearn.com/tutorials/deep-learning-tutorial/deep-learning-algorithm</a:t>
            </a:r>
            <a:r>
              <a:rPr lang="en-US" dirty="0">
                <a:solidFill>
                  <a:schemeClr val="tx1"/>
                </a:solidFill>
                <a:latin typeface="Calibri" panose="020F0502020204030204" pitchFamily="34" charset="0"/>
                <a:cs typeface="Calibri" panose="020F0502020204030204" pitchFamily="34" charset="0"/>
                <a:sym typeface="EB Garamond"/>
              </a:rPr>
              <a:t> </a:t>
            </a:r>
          </a:p>
          <a:p>
            <a:pPr marL="548640" lvl="1" indent="0">
              <a:lnSpc>
                <a:spcPct val="100000"/>
              </a:lnSpc>
              <a:spcBef>
                <a:spcPts val="0"/>
              </a:spcBef>
              <a:buClrTx/>
              <a:buSzPct val="100000"/>
              <a:buNone/>
            </a:pPr>
            <a:endParaRPr lang="en-US" sz="2400" dirty="0">
              <a:solidFill>
                <a:schemeClr val="tx1"/>
              </a:solidFill>
              <a:latin typeface="Calibri" panose="020F0502020204030204" pitchFamily="34" charset="0"/>
              <a:cs typeface="Calibri" panose="020F0502020204030204" pitchFamily="34" charset="0"/>
              <a:sym typeface="EB Garamond"/>
            </a:endParaRPr>
          </a:p>
          <a:p>
            <a:pPr marL="548640" lvl="1" indent="0">
              <a:lnSpc>
                <a:spcPct val="100000"/>
              </a:lnSpc>
              <a:spcBef>
                <a:spcPts val="0"/>
              </a:spcBef>
              <a:buClrTx/>
              <a:buSzPct val="100000"/>
              <a:buNone/>
            </a:pPr>
            <a:endParaRPr lang="en-US" sz="2400"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2168447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idx="4294967295"/>
          </p:nvPr>
        </p:nvSpPr>
        <p:spPr>
          <a:xfrm>
            <a:off x="627017" y="2121717"/>
            <a:ext cx="10363200" cy="1470025"/>
          </a:xfrm>
          <a:prstGeom prst="rect">
            <a:avLst/>
          </a:prstGeom>
          <a:noFill/>
          <a:ln>
            <a:noFill/>
          </a:ln>
        </p:spPr>
        <p:txBody>
          <a:bodyPr spcFirstLastPara="1" wrap="square" lIns="121900" tIns="60933" rIns="121900" bIns="60933" anchor="ctr" anchorCtr="0">
            <a:noAutofit/>
          </a:bodyPr>
          <a:lstStyle/>
          <a:p>
            <a:pPr algn="ctr"/>
            <a:r>
              <a:rPr lang="en-US" sz="3200" kern="1200" dirty="0">
                <a:solidFill>
                  <a:srgbClr val="0070C0"/>
                </a:solidFill>
                <a:latin typeface="Calibri" panose="020F0502020204030204" pitchFamily="34" charset="0"/>
                <a:ea typeface="+mj-ea"/>
                <a:cs typeface="Calibri" panose="020F0502020204030204" pitchFamily="34" charset="0"/>
                <a:sym typeface="EB Garamond"/>
              </a:rPr>
              <a:t>Supervised ML – Classification  </a:t>
            </a:r>
            <a:endParaRPr sz="3200" kern="1200" dirty="0">
              <a:solidFill>
                <a:srgbClr val="0070C0"/>
              </a:solidFill>
              <a:latin typeface="Calibri" panose="020F0502020204030204" pitchFamily="34" charset="0"/>
              <a:ea typeface="+mj-ea"/>
              <a:cs typeface="Calibri" panose="020F0502020204030204" pitchFamily="34" charset="0"/>
              <a:sym typeface="EB Garamond"/>
            </a:endParaRPr>
          </a:p>
        </p:txBody>
      </p:sp>
    </p:spTree>
    <p:extLst>
      <p:ext uri="{BB962C8B-B14F-4D97-AF65-F5344CB8AC3E}">
        <p14:creationId xmlns:p14="http://schemas.microsoft.com/office/powerpoint/2010/main" val="1344089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Supervised Machine learning – Classification Models</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Perceptron</a:t>
            </a: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Naïve Bayes</a:t>
            </a: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Generative vs discriminatory models </a:t>
            </a:r>
          </a:p>
        </p:txBody>
      </p:sp>
    </p:spTree>
    <p:extLst>
      <p:ext uri="{BB962C8B-B14F-4D97-AF65-F5344CB8AC3E}">
        <p14:creationId xmlns:p14="http://schemas.microsoft.com/office/powerpoint/2010/main" val="1026117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idx="4294967295"/>
          </p:nvPr>
        </p:nvSpPr>
        <p:spPr>
          <a:xfrm>
            <a:off x="627017" y="2121717"/>
            <a:ext cx="10363200" cy="1470025"/>
          </a:xfrm>
          <a:prstGeom prst="rect">
            <a:avLst/>
          </a:prstGeom>
          <a:noFill/>
          <a:ln>
            <a:noFill/>
          </a:ln>
        </p:spPr>
        <p:txBody>
          <a:bodyPr spcFirstLastPara="1" wrap="square" lIns="121900" tIns="60933" rIns="121900" bIns="60933" anchor="ctr" anchorCtr="0">
            <a:noAutofit/>
          </a:bodyPr>
          <a:lstStyle/>
          <a:p>
            <a:pPr algn="ctr"/>
            <a:r>
              <a:rPr lang="en-US" sz="3200" kern="1200" dirty="0">
                <a:solidFill>
                  <a:srgbClr val="0070C0"/>
                </a:solidFill>
                <a:latin typeface="Calibri" panose="020F0502020204030204" pitchFamily="34" charset="0"/>
                <a:ea typeface="+mj-ea"/>
                <a:cs typeface="Calibri" panose="020F0502020204030204" pitchFamily="34" charset="0"/>
                <a:sym typeface="EB Garamond"/>
              </a:rPr>
              <a:t>Classification model – Perceptron</a:t>
            </a:r>
            <a:endParaRPr sz="3200" kern="1200" dirty="0">
              <a:solidFill>
                <a:srgbClr val="0070C0"/>
              </a:solidFill>
              <a:latin typeface="Calibri" panose="020F0502020204030204" pitchFamily="34" charset="0"/>
              <a:ea typeface="+mj-ea"/>
              <a:cs typeface="Calibri" panose="020F0502020204030204" pitchFamily="34" charset="0"/>
              <a:sym typeface="EB Garamond"/>
            </a:endParaRPr>
          </a:p>
        </p:txBody>
      </p:sp>
    </p:spTree>
    <p:extLst>
      <p:ext uri="{BB962C8B-B14F-4D97-AF65-F5344CB8AC3E}">
        <p14:creationId xmlns:p14="http://schemas.microsoft.com/office/powerpoint/2010/main" val="897066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Classification Models – Percpetron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2697761"/>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Perceptron – the first classifier</a:t>
            </a:r>
          </a:p>
          <a:p>
            <a:pPr marL="1097280" lvl="2" indent="-342900" fontAlgn="base">
              <a:lnSpc>
                <a:spcPct val="100000"/>
              </a:lnSpc>
              <a:spcBef>
                <a:spcPts val="0"/>
              </a:spcBef>
              <a:spcAft>
                <a:spcPts val="0"/>
              </a:spcAft>
              <a:buClr>
                <a:srgbClr val="000000"/>
              </a:buClr>
              <a:buSzPct val="80000"/>
              <a:buFont typeface="EB Garamond"/>
              <a:buChar char="○"/>
            </a:pPr>
            <a:r>
              <a:rPr lang="en-US" sz="1600" dirty="0">
                <a:solidFill>
                  <a:schemeClr val="tx1"/>
                </a:solidFill>
                <a:latin typeface="Calibri" panose="020F0502020204030204" pitchFamily="34" charset="0"/>
                <a:ea typeface="EB Garamond"/>
                <a:cs typeface="Calibri" panose="020F0502020204030204" pitchFamily="34" charset="0"/>
                <a:sym typeface="EB Garamond"/>
              </a:rPr>
              <a:t>Introduced by Frank Rosenblatt in 1958 (psychologist)</a:t>
            </a:r>
          </a:p>
          <a:p>
            <a:pPr marL="1097280" lvl="2" indent="-342900" fontAlgn="base">
              <a:lnSpc>
                <a:spcPct val="100000"/>
              </a:lnSpc>
              <a:spcBef>
                <a:spcPts val="0"/>
              </a:spcBef>
              <a:spcAft>
                <a:spcPts val="0"/>
              </a:spcAft>
              <a:buClr>
                <a:srgbClr val="000000"/>
              </a:buClr>
              <a:buSzPct val="80000"/>
              <a:buFont typeface="EB Garamond"/>
              <a:buChar char="○"/>
            </a:pPr>
            <a:r>
              <a:rPr lang="en-US" sz="1600" dirty="0">
                <a:solidFill>
                  <a:schemeClr val="tx1"/>
                </a:solidFill>
                <a:latin typeface="Calibri" panose="020F0502020204030204" pitchFamily="34" charset="0"/>
                <a:ea typeface="EB Garamond"/>
                <a:cs typeface="Calibri" panose="020F0502020204030204" pitchFamily="34" charset="0"/>
                <a:sym typeface="EB Garamond"/>
              </a:rPr>
              <a:t>Biological inspiration: synapses store memory</a:t>
            </a:r>
          </a:p>
          <a:p>
            <a:pPr marL="1097280" lvl="2" indent="-342900" fontAlgn="base">
              <a:lnSpc>
                <a:spcPct val="100000"/>
              </a:lnSpc>
              <a:spcBef>
                <a:spcPts val="0"/>
              </a:spcBef>
              <a:spcAft>
                <a:spcPts val="0"/>
              </a:spcAft>
              <a:buClr>
                <a:srgbClr val="000000"/>
              </a:buClr>
              <a:buSzPct val="80000"/>
              <a:buFont typeface="EB Garamond"/>
              <a:buChar char="○"/>
            </a:pPr>
            <a:endParaRPr lang="en-US" sz="16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600" dirty="0">
                <a:solidFill>
                  <a:schemeClr val="tx1"/>
                </a:solidFill>
                <a:latin typeface="Calibri" panose="020F0502020204030204" pitchFamily="34" charset="0"/>
                <a:ea typeface="EB Garamond"/>
                <a:cs typeface="Calibri" panose="020F0502020204030204" pitchFamily="34" charset="0"/>
                <a:sym typeface="EB Garamond"/>
              </a:rPr>
              <a:t>Donald Hebb (1949)</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r>
              <a:rPr lang="en-US" sz="1600" dirty="0">
                <a:solidFill>
                  <a:schemeClr val="tx1"/>
                </a:solidFill>
                <a:latin typeface="Calibri" panose="020F0502020204030204" pitchFamily="34" charset="0"/>
                <a:ea typeface="EB Garamond"/>
                <a:cs typeface="Calibri" panose="020F0502020204030204" pitchFamily="34" charset="0"/>
                <a:sym typeface="EB Garamond"/>
              </a:rPr>
              <a:t>Knowledge and learning occurs in the brain primarily through the formation and change of synapses between neurons</a:t>
            </a:r>
          </a:p>
          <a:p>
            <a:pPr marL="1097280" lvl="2" indent="-342900" fontAlgn="base">
              <a:lnSpc>
                <a:spcPct val="100000"/>
              </a:lnSpc>
              <a:spcBef>
                <a:spcPts val="0"/>
              </a:spcBef>
              <a:spcAft>
                <a:spcPts val="0"/>
              </a:spcAft>
              <a:buClr>
                <a:srgbClr val="000000"/>
              </a:buClr>
              <a:buSzPct val="80000"/>
              <a:buFont typeface="EB Garamond"/>
              <a:buChar char="○"/>
            </a:pPr>
            <a:endParaRPr lang="en-US" sz="16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600" dirty="0">
                <a:solidFill>
                  <a:schemeClr val="tx1"/>
                </a:solidFill>
                <a:latin typeface="Calibri" panose="020F0502020204030204" pitchFamily="34" charset="0"/>
                <a:ea typeface="EB Garamond"/>
                <a:cs typeface="Calibri" panose="020F0502020204030204" pitchFamily="34" charset="0"/>
                <a:sym typeface="EB Garamond"/>
              </a:rPr>
              <a:t>Eric Kandel, Nobel prize 2000</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r>
              <a:rPr lang="en-US" sz="1600" dirty="0">
                <a:solidFill>
                  <a:schemeClr val="tx1"/>
                </a:solidFill>
                <a:latin typeface="Calibri" panose="020F0502020204030204" pitchFamily="34" charset="0"/>
                <a:ea typeface="EB Garamond"/>
                <a:cs typeface="Calibri" panose="020F0502020204030204" pitchFamily="34" charset="0"/>
                <a:sym typeface="EB Garamond"/>
              </a:rPr>
              <a:t>Demonstrated the physiological basis of neural memory storage. i.e. that memories are stored in the strength of the synaptic connections</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r="1997" b="5264"/>
          <a:stretch/>
        </p:blipFill>
        <p:spPr>
          <a:xfrm>
            <a:off x="3396343" y="4525524"/>
            <a:ext cx="4624252" cy="1696023"/>
          </a:xfrm>
          <a:prstGeom prst="rect">
            <a:avLst/>
          </a:prstGeom>
        </p:spPr>
      </p:pic>
    </p:spTree>
    <p:extLst>
      <p:ext uri="{BB962C8B-B14F-4D97-AF65-F5344CB8AC3E}">
        <p14:creationId xmlns:p14="http://schemas.microsoft.com/office/powerpoint/2010/main" val="3425137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Percpetron – Example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79" y="1734901"/>
            <a:ext cx="7271657"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The Mark I Perceptron: </a:t>
            </a:r>
            <a:r>
              <a:rPr lang="en-US" dirty="0">
                <a:solidFill>
                  <a:schemeClr val="tx1"/>
                </a:solidFill>
                <a:latin typeface="Calibri" panose="020F0502020204030204" pitchFamily="34" charset="0"/>
                <a:ea typeface="EB Garamond"/>
                <a:cs typeface="Calibri" panose="020F0502020204030204" pitchFamily="34" charset="0"/>
                <a:sym typeface="EB Garamond"/>
              </a:rPr>
              <a:t>A machine designed for image recognition</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Inputs: a 20 x 20 array of cadmium sulfide photocells</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Weights: potentiometers controlled by motors for weight updates</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256032" indent="0">
              <a:lnSpc>
                <a:spcPct val="100000"/>
              </a:lnSpc>
              <a:spcBef>
                <a:spcPts val="0"/>
              </a:spcBef>
              <a:buClrTx/>
              <a:buNone/>
            </a:pPr>
            <a:r>
              <a:rPr lang="en-US" sz="1800" i="1" dirty="0">
                <a:solidFill>
                  <a:schemeClr val="tx1"/>
                </a:solidFill>
                <a:latin typeface="Calibri" panose="020F0502020204030204" pitchFamily="34" charset="0"/>
                <a:cs typeface="Calibri" panose="020F0502020204030204" pitchFamily="34" charset="0"/>
                <a:sym typeface="EB Garamond"/>
              </a:rPr>
              <a:t>"the embryo of an electronic computer that [the Navy] expects will be able to walk, talk, see, write, reproduce itself &amp; be conscious of its existence” </a:t>
            </a:r>
            <a:r>
              <a:rPr lang="en-US" sz="1800" dirty="0">
                <a:solidFill>
                  <a:schemeClr val="tx1"/>
                </a:solidFill>
                <a:latin typeface="Calibri" panose="020F0502020204030204" pitchFamily="34" charset="0"/>
                <a:cs typeface="Calibri" panose="020F0502020204030204" pitchFamily="34" charset="0"/>
                <a:sym typeface="EB Garamond"/>
              </a:rPr>
              <a:t>Rosenblatt about the Perceptron in 1958 (according to New York Times)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This contributed to a hype and subsequent AI winter</a:t>
            </a:r>
          </a:p>
          <a:p>
            <a:pPr marL="548640" lvl="1" indent="0">
              <a:lnSpc>
                <a:spcPct val="100000"/>
              </a:lnSpc>
              <a:spcBef>
                <a:spcPts val="0"/>
              </a:spcBef>
              <a:buClrTx/>
              <a:buSzPct val="100000"/>
              <a:buNone/>
            </a:pPr>
            <a:endParaRPr lang="en-US" dirty="0">
              <a:solidFill>
                <a:schemeClr val="tx1"/>
              </a:solidFill>
              <a:latin typeface="Calibri" panose="020F0502020204030204" pitchFamily="34" charset="0"/>
              <a:cs typeface="Calibri" panose="020F0502020204030204" pitchFamily="34" charset="0"/>
              <a:sym typeface="EB Garamond"/>
            </a:endParaRPr>
          </a:p>
          <a:p>
            <a:pPr marL="548640" lvl="1" indent="0">
              <a:lnSpc>
                <a:spcPct val="100000"/>
              </a:lnSpc>
              <a:spcBef>
                <a:spcPts val="0"/>
              </a:spcBef>
              <a:buClrTx/>
              <a:buSzPct val="100000"/>
              <a:buNone/>
            </a:pPr>
            <a:r>
              <a:rPr lang="en-US" sz="1200" dirty="0">
                <a:solidFill>
                  <a:schemeClr val="tx1"/>
                </a:solidFill>
                <a:latin typeface="Calibri" panose="020F0502020204030204" pitchFamily="34" charset="0"/>
                <a:cs typeface="Calibri" panose="020F0502020204030204" pitchFamily="34" charset="0"/>
                <a:sym typeface="EB Garamond"/>
              </a:rPr>
              <a:t>Source: Image credit: The Mark I Perceptron, by source (WP:NFCC#4), fair use, </a:t>
            </a:r>
            <a:r>
              <a:rPr lang="en-US" sz="1200" dirty="0">
                <a:solidFill>
                  <a:schemeClr val="tx1"/>
                </a:solidFill>
                <a:latin typeface="Calibri" panose="020F0502020204030204" pitchFamily="34" charset="0"/>
                <a:cs typeface="Calibri" panose="020F0502020204030204" pitchFamily="34" charset="0"/>
                <a:sym typeface="EB Garamond"/>
                <a:hlinkClick r:id="rId2"/>
              </a:rPr>
              <a:t>https://en.wikipedia.org/w/index.php?curid=47541432</a:t>
            </a:r>
            <a:r>
              <a:rPr lang="en-US" sz="1200" dirty="0">
                <a:solidFill>
                  <a:schemeClr val="tx1"/>
                </a:solidFill>
                <a:latin typeface="Calibri" panose="020F0502020204030204" pitchFamily="34" charset="0"/>
                <a:cs typeface="Calibri" panose="020F0502020204030204" pitchFamily="34" charset="0"/>
                <a:sym typeface="EB Garamond"/>
              </a:rPr>
              <a:t> </a:t>
            </a:r>
          </a:p>
        </p:txBody>
      </p:sp>
      <p:pic>
        <p:nvPicPr>
          <p:cNvPr id="4" name="Picture 3"/>
          <p:cNvPicPr>
            <a:picLocks noChangeAspect="1"/>
          </p:cNvPicPr>
          <p:nvPr/>
        </p:nvPicPr>
        <p:blipFill>
          <a:blip r:embed="rId3"/>
          <a:stretch>
            <a:fillRect/>
          </a:stretch>
        </p:blipFill>
        <p:spPr>
          <a:xfrm>
            <a:off x="8441055" y="1823085"/>
            <a:ext cx="2714625" cy="3333750"/>
          </a:xfrm>
          <a:prstGeom prst="rect">
            <a:avLst/>
          </a:prstGeom>
        </p:spPr>
      </p:pic>
    </p:spTree>
    <p:extLst>
      <p:ext uri="{BB962C8B-B14F-4D97-AF65-F5344CB8AC3E}">
        <p14:creationId xmlns:p14="http://schemas.microsoft.com/office/powerpoint/2010/main" val="219994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Percpetron – Example </a:t>
            </a:r>
            <a:endParaRPr lang="en-US" sz="3200" spc="0" dirty="0">
              <a:solidFill>
                <a:srgbClr val="0070C0"/>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l="1948"/>
          <a:stretch/>
        </p:blipFill>
        <p:spPr>
          <a:xfrm>
            <a:off x="1445623" y="1889761"/>
            <a:ext cx="8542734" cy="3614056"/>
          </a:xfrm>
          <a:prstGeom prst="rect">
            <a:avLst/>
          </a:prstGeom>
        </p:spPr>
      </p:pic>
      <p:sp>
        <p:nvSpPr>
          <p:cNvPr id="7" name="Rectangle 6"/>
          <p:cNvSpPr/>
          <p:nvPr/>
        </p:nvSpPr>
        <p:spPr>
          <a:xfrm>
            <a:off x="1402080" y="5718408"/>
            <a:ext cx="9448800"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Question: What is y predict if x1 = 0.5, w1 = 2, x2 = 2, w2 = 0.5 and b = -1?</a:t>
            </a:r>
          </a:p>
        </p:txBody>
      </p:sp>
    </p:spTree>
    <p:extLst>
      <p:ext uri="{BB962C8B-B14F-4D97-AF65-F5344CB8AC3E}">
        <p14:creationId xmlns:p14="http://schemas.microsoft.com/office/powerpoint/2010/main" val="3378716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Percpetron – Example </a:t>
            </a:r>
            <a:endParaRPr lang="en-US" sz="3200" spc="0" dirty="0">
              <a:solidFill>
                <a:srgbClr val="0070C0"/>
              </a:solidFill>
              <a:latin typeface="Calibri" panose="020F0502020204030204" pitchFamily="34" charset="0"/>
              <a:cs typeface="Calibri" panose="020F0502020204030204" pitchFamily="34" charset="0"/>
            </a:endParaRPr>
          </a:p>
        </p:txBody>
      </p:sp>
      <p:sp>
        <p:nvSpPr>
          <p:cNvPr id="7" name="Rectangle 6"/>
          <p:cNvSpPr/>
          <p:nvPr/>
        </p:nvSpPr>
        <p:spPr>
          <a:xfrm>
            <a:off x="1402080" y="5718408"/>
            <a:ext cx="9448800"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Question: How is the colour  blue/orange coded? </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06582" y="1986828"/>
            <a:ext cx="9169993" cy="3386361"/>
          </a:xfrm>
          <a:prstGeom prst="rect">
            <a:avLst/>
          </a:prstGeom>
        </p:spPr>
      </p:pic>
    </p:spTree>
    <p:extLst>
      <p:ext uri="{BB962C8B-B14F-4D97-AF65-F5344CB8AC3E}">
        <p14:creationId xmlns:p14="http://schemas.microsoft.com/office/powerpoint/2010/main" val="1876320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1133565" y="751581"/>
            <a:ext cx="9956800" cy="943200"/>
          </a:xfrm>
          <a:prstGeom prst="rect">
            <a:avLst/>
          </a:prstGeom>
        </p:spPr>
        <p:txBody>
          <a:bodyPr spcFirstLastPara="1" vert="horz" wrap="square" lIns="121900" tIns="121900" rIns="121900" bIns="121900" rtlCol="0" anchor="t" anchorCtr="0">
            <a:noAutofit/>
          </a:bodyPr>
          <a:lstStyle/>
          <a:p>
            <a:pPr>
              <a:spcBef>
                <a:spcPct val="0"/>
              </a:spcBef>
            </a:pPr>
            <a:r>
              <a:rPr lang="en" sz="3200" spc="0" dirty="0">
                <a:solidFill>
                  <a:srgbClr val="0070C0"/>
                </a:solidFill>
                <a:latin typeface="Calibri" panose="020F0502020204030204" pitchFamily="34" charset="0"/>
                <a:cs typeface="Calibri" panose="020F0502020204030204" pitchFamily="34" charset="0"/>
                <a:sym typeface="EB Garamond"/>
              </a:rPr>
              <a:t>Machine Learning – Algorithms</a:t>
            </a:r>
            <a:endParaRPr sz="3200" spc="0" dirty="0">
              <a:solidFill>
                <a:srgbClr val="0070C0"/>
              </a:solidFill>
              <a:latin typeface="Calibri" panose="020F0502020204030204" pitchFamily="34" charset="0"/>
              <a:cs typeface="Calibri" panose="020F0502020204030204" pitchFamily="34" charset="0"/>
              <a:sym typeface="EB Garamond"/>
            </a:endParaRPr>
          </a:p>
        </p:txBody>
      </p:sp>
      <p:sp>
        <p:nvSpPr>
          <p:cNvPr id="7" name="Rectangle 6"/>
          <p:cNvSpPr/>
          <p:nvPr/>
        </p:nvSpPr>
        <p:spPr>
          <a:xfrm>
            <a:off x="1133565" y="5899289"/>
            <a:ext cx="5304401" cy="276999"/>
          </a:xfrm>
          <a:prstGeom prst="rect">
            <a:avLst/>
          </a:prstGeom>
        </p:spPr>
        <p:txBody>
          <a:bodyPr wrap="none">
            <a:spAutoFit/>
          </a:bodyPr>
          <a:lstStyle/>
          <a:p>
            <a:r>
              <a:rPr lang="en-US" sz="1200" dirty="0">
                <a:latin typeface="Calibri" panose="020F0502020204030204" pitchFamily="34" charset="0"/>
                <a:cs typeface="Calibri" panose="020F0502020204030204" pitchFamily="34" charset="0"/>
              </a:rPr>
              <a:t>Source: </a:t>
            </a:r>
            <a:r>
              <a:rPr lang="en-US" sz="1200" dirty="0">
                <a:latin typeface="Calibri" panose="020F0502020204030204" pitchFamily="34" charset="0"/>
                <a:cs typeface="Calibri" panose="020F0502020204030204" pitchFamily="34" charset="0"/>
                <a:hlinkClick r:id="rId3"/>
              </a:rPr>
              <a:t>https://scikit-learn.org/stable/tutorial/machine_learning_map/index.html</a:t>
            </a:r>
            <a:r>
              <a:rPr lang="en-US" sz="1200" dirty="0">
                <a:latin typeface="Calibri" panose="020F0502020204030204" pitchFamily="34" charset="0"/>
                <a:cs typeface="Calibri" panose="020F0502020204030204" pitchFamily="34" charset="0"/>
              </a:rPr>
              <a:t> </a:t>
            </a:r>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0228" y="1954705"/>
            <a:ext cx="6178266" cy="3851955"/>
          </a:xfrm>
          <a:prstGeom prst="rect">
            <a:avLst/>
          </a:prstGeom>
        </p:spPr>
      </p:pic>
    </p:spTree>
    <p:extLst>
      <p:ext uri="{BB962C8B-B14F-4D97-AF65-F5344CB8AC3E}">
        <p14:creationId xmlns:p14="http://schemas.microsoft.com/office/powerpoint/2010/main" val="1310999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Learning in perceptorn</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fr-FR" sz="2400" dirty="0">
                <a:solidFill>
                  <a:schemeClr val="tx1"/>
                </a:solidFill>
                <a:latin typeface="Calibri" panose="020F0502020204030204" pitchFamily="34" charset="0"/>
                <a:cs typeface="Calibri" panose="020F0502020204030204" pitchFamily="34" charset="0"/>
                <a:sym typeface="EB Garamond"/>
              </a:rPr>
              <a:t>w1 (t+1) = w1 (t) + ɑ (y – y predict) x1;    a= learning rate</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If error is positive (y &gt; y predict), then increase the weight → next time y predict will be bigger</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If error is negative (y &lt; y predict), then decrease the weight → next time y predict will be smaller</a:t>
            </a:r>
          </a:p>
        </p:txBody>
      </p:sp>
    </p:spTree>
    <p:extLst>
      <p:ext uri="{BB962C8B-B14F-4D97-AF65-F5344CB8AC3E}">
        <p14:creationId xmlns:p14="http://schemas.microsoft.com/office/powerpoint/2010/main" val="2666858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Example –  Learning in perceptorn</a:t>
            </a:r>
            <a:endParaRPr lang="en-US" sz="3200" spc="0" dirty="0">
              <a:solidFill>
                <a:srgbClr val="0070C0"/>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80607" y="1872862"/>
            <a:ext cx="9030787" cy="4347326"/>
          </a:xfrm>
          <a:prstGeom prst="rect">
            <a:avLst/>
          </a:prstGeom>
        </p:spPr>
      </p:pic>
    </p:spTree>
    <p:extLst>
      <p:ext uri="{BB962C8B-B14F-4D97-AF65-F5344CB8AC3E}">
        <p14:creationId xmlns:p14="http://schemas.microsoft.com/office/powerpoint/2010/main" val="485810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Example –  Learning in perceptorn</a:t>
            </a:r>
            <a:endParaRPr lang="en-US" sz="3200" spc="0" dirty="0">
              <a:solidFill>
                <a:srgbClr val="0070C0"/>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1" r="1224"/>
          <a:stretch/>
        </p:blipFill>
        <p:spPr>
          <a:xfrm>
            <a:off x="2002972" y="1822451"/>
            <a:ext cx="8186056" cy="4449561"/>
          </a:xfrm>
          <a:prstGeom prst="rect">
            <a:avLst/>
          </a:prstGeom>
        </p:spPr>
      </p:pic>
    </p:spTree>
    <p:extLst>
      <p:ext uri="{BB962C8B-B14F-4D97-AF65-F5344CB8AC3E}">
        <p14:creationId xmlns:p14="http://schemas.microsoft.com/office/powerpoint/2010/main" val="3459040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Example –  Learning in perceptorn</a:t>
            </a:r>
            <a:endParaRPr lang="en-US" sz="3200" spc="0" dirty="0">
              <a:solidFill>
                <a:srgbClr val="0070C0"/>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l="2143"/>
          <a:stretch/>
        </p:blipFill>
        <p:spPr>
          <a:xfrm>
            <a:off x="1839686" y="1859280"/>
            <a:ext cx="8512628" cy="4376057"/>
          </a:xfrm>
          <a:prstGeom prst="rect">
            <a:avLst/>
          </a:prstGeom>
        </p:spPr>
      </p:pic>
    </p:spTree>
    <p:extLst>
      <p:ext uri="{BB962C8B-B14F-4D97-AF65-F5344CB8AC3E}">
        <p14:creationId xmlns:p14="http://schemas.microsoft.com/office/powerpoint/2010/main" val="2463984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Perceptorn – Applications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6650105"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Linear</a:t>
            </a:r>
            <a:r>
              <a:rPr lang="fr-FR" sz="2400" dirty="0">
                <a:solidFill>
                  <a:schemeClr val="tx1"/>
                </a:solidFill>
                <a:latin typeface="Calibri" panose="020F0502020204030204" pitchFamily="34" charset="0"/>
                <a:cs typeface="Calibri" panose="020F0502020204030204" pitchFamily="34" charset="0"/>
                <a:sym typeface="EB Garamond"/>
              </a:rPr>
              <a:t> classifier: L</a:t>
            </a:r>
            <a:r>
              <a:rPr lang="en-US" sz="2400" dirty="0">
                <a:solidFill>
                  <a:schemeClr val="tx1"/>
                </a:solidFill>
                <a:latin typeface="Calibri" panose="020F0502020204030204" pitchFamily="34" charset="0"/>
                <a:cs typeface="Calibri" panose="020F0502020204030204" pitchFamily="34" charset="0"/>
                <a:sym typeface="EB Garamond"/>
              </a:rPr>
              <a:t>ogistic regression or a linear SVM </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Can separate inputs/objects with a linear decision boundary (i.e. a straight line or a flat hyperplane)</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754380" lvl="2" indent="0" fontAlgn="base">
              <a:lnSpc>
                <a:spcPct val="100000"/>
              </a:lnSpc>
              <a:spcBef>
                <a:spcPts val="0"/>
              </a:spcBef>
              <a:spcAft>
                <a:spcPts val="0"/>
              </a:spcAft>
              <a:buClr>
                <a:srgbClr val="000000"/>
              </a:buClr>
              <a:buSzPct val="80000"/>
              <a:buNone/>
            </a:pPr>
            <a:r>
              <a:rPr lang="en-US" dirty="0">
                <a:solidFill>
                  <a:schemeClr val="tx1"/>
                </a:solidFill>
                <a:latin typeface="Calibri" panose="020F0502020204030204" pitchFamily="34" charset="0"/>
                <a:ea typeface="EB Garamond"/>
                <a:cs typeface="Calibri" panose="020F0502020204030204" pitchFamily="34" charset="0"/>
                <a:sym typeface="EB Garamond"/>
              </a:rPr>
              <a:t>Source: Image credit: Cats &amp; dogs by Elizabeth Goodspeed - CC BY-SA 4.0, </a:t>
            </a:r>
            <a:r>
              <a:rPr lang="en-US" dirty="0">
                <a:solidFill>
                  <a:schemeClr val="tx1"/>
                </a:solidFill>
                <a:latin typeface="Calibri" panose="020F0502020204030204" pitchFamily="34" charset="0"/>
                <a:ea typeface="EB Garamond"/>
                <a:cs typeface="Calibri" panose="020F0502020204030204" pitchFamily="34" charset="0"/>
                <a:sym typeface="EB Garamond"/>
                <a:hlinkClick r:id="rId2"/>
              </a:rPr>
              <a:t>https://commons.wikimedia.org/w/index.php?curid=40188333</a:t>
            </a:r>
            <a:r>
              <a:rPr lang="en-US" dirty="0">
                <a:solidFill>
                  <a:schemeClr val="tx1"/>
                </a:solidFill>
                <a:latin typeface="Calibri" panose="020F0502020204030204" pitchFamily="34" charset="0"/>
                <a:ea typeface="EB Garamond"/>
                <a:cs typeface="Calibri" panose="020F0502020204030204" pitchFamily="34" charset="0"/>
                <a:sym typeface="EB Garamond"/>
              </a:rPr>
              <a:t> </a:t>
            </a:r>
            <a:endParaRPr lang="fr-FR" dirty="0">
              <a:solidFill>
                <a:schemeClr val="tx1"/>
              </a:solidFill>
              <a:latin typeface="Calibri" panose="020F0502020204030204" pitchFamily="34" charset="0"/>
              <a:ea typeface="EB Garamond"/>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endParaRPr lang="fr-FR" sz="2400" dirty="0">
              <a:solidFill>
                <a:schemeClr val="tx1"/>
              </a:solidFill>
              <a:latin typeface="Calibri" panose="020F0502020204030204" pitchFamily="34" charset="0"/>
              <a:cs typeface="Calibri" panose="020F0502020204030204" pitchFamily="34" charset="0"/>
              <a:sym typeface="EB Garamond"/>
            </a:endParaRPr>
          </a:p>
        </p:txBody>
      </p:sp>
      <p:pic>
        <p:nvPicPr>
          <p:cNvPr id="5" name="Picture 4"/>
          <p:cNvPicPr>
            <a:picLocks noChangeAspect="1"/>
          </p:cNvPicPr>
          <p:nvPr/>
        </p:nvPicPr>
        <p:blipFill rotWithShape="1">
          <a:blip r:embed="rId3"/>
          <a:srcRect t="14092" r="59928" b="10746"/>
          <a:stretch/>
        </p:blipFill>
        <p:spPr>
          <a:xfrm>
            <a:off x="7747385" y="1968136"/>
            <a:ext cx="3408295" cy="3429437"/>
          </a:xfrm>
          <a:prstGeom prst="rect">
            <a:avLst/>
          </a:prstGeom>
        </p:spPr>
      </p:pic>
    </p:spTree>
    <p:extLst>
      <p:ext uri="{BB962C8B-B14F-4D97-AF65-F5344CB8AC3E}">
        <p14:creationId xmlns:p14="http://schemas.microsoft.com/office/powerpoint/2010/main" val="7312394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Perceptorn – Limitations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6650105"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Perceptron is a Linear</a:t>
            </a:r>
            <a:r>
              <a:rPr lang="fr-FR" sz="2400" dirty="0">
                <a:solidFill>
                  <a:schemeClr val="tx1"/>
                </a:solidFill>
                <a:latin typeface="Calibri" panose="020F0502020204030204" pitchFamily="34" charset="0"/>
                <a:cs typeface="Calibri" panose="020F0502020204030204" pitchFamily="34" charset="0"/>
                <a:sym typeface="EB Garamond"/>
              </a:rPr>
              <a:t> classifier – it </a:t>
            </a:r>
            <a:r>
              <a:rPr lang="en-US" sz="2400" dirty="0">
                <a:solidFill>
                  <a:schemeClr val="tx1"/>
                </a:solidFill>
                <a:latin typeface="Calibri" panose="020F0502020204030204" pitchFamily="34" charset="0"/>
                <a:cs typeface="Calibri" panose="020F0502020204030204" pitchFamily="34" charset="0"/>
                <a:sym typeface="EB Garamond"/>
              </a:rPr>
              <a:t>cannot</a:t>
            </a:r>
            <a:r>
              <a:rPr lang="fr-FR" sz="2400" dirty="0">
                <a:solidFill>
                  <a:schemeClr val="tx1"/>
                </a:solidFill>
                <a:latin typeface="Calibri" panose="020F0502020204030204" pitchFamily="34" charset="0"/>
                <a:cs typeface="Calibri" panose="020F0502020204030204" pitchFamily="34" charset="0"/>
                <a:sym typeface="EB Garamond"/>
              </a:rPr>
              <a:t> do nonlinear classification</a:t>
            </a:r>
          </a:p>
          <a:p>
            <a:pPr marL="914400" lvl="1" indent="-365760">
              <a:lnSpc>
                <a:spcPct val="100000"/>
              </a:lnSpc>
              <a:spcBef>
                <a:spcPts val="0"/>
              </a:spcBef>
              <a:buClrTx/>
              <a:buSzPct val="100000"/>
              <a:buFont typeface="Arial" panose="020B0604020202020204" pitchFamily="34" charset="0"/>
              <a:buChar char="•"/>
            </a:pPr>
            <a:r>
              <a:rPr lang="fr-FR" sz="2400" dirty="0" err="1">
                <a:solidFill>
                  <a:schemeClr val="tx1"/>
                </a:solidFill>
                <a:latin typeface="Calibri" panose="020F0502020204030204" pitchFamily="34" charset="0"/>
                <a:cs typeface="Calibri" panose="020F0502020204030204" pitchFamily="34" charset="0"/>
                <a:sym typeface="EB Garamond"/>
              </a:rPr>
              <a:t>Example</a:t>
            </a:r>
            <a:r>
              <a:rPr lang="fr-FR" sz="2400" dirty="0">
                <a:solidFill>
                  <a:schemeClr val="tx1"/>
                </a:solidFill>
                <a:latin typeface="Calibri" panose="020F0502020204030204" pitchFamily="34" charset="0"/>
                <a:cs typeface="Calibri" panose="020F0502020204030204" pitchFamily="34" charset="0"/>
                <a:sym typeface="EB Garamond"/>
              </a:rPr>
              <a:t>: </a:t>
            </a:r>
            <a:r>
              <a:rPr lang="fr-FR" sz="2400" dirty="0" err="1">
                <a:solidFill>
                  <a:schemeClr val="tx1"/>
                </a:solidFill>
                <a:latin typeface="Calibri" panose="020F0502020204030204" pitchFamily="34" charset="0"/>
                <a:cs typeface="Calibri" panose="020F0502020204030204" pitchFamily="34" charset="0"/>
                <a:sym typeface="EB Garamond"/>
              </a:rPr>
              <a:t>xor</a:t>
            </a:r>
            <a:r>
              <a:rPr lang="fr-FR" sz="2400" dirty="0">
                <a:solidFill>
                  <a:schemeClr val="tx1"/>
                </a:solidFill>
                <a:latin typeface="Calibri" panose="020F0502020204030204" pitchFamily="34" charset="0"/>
                <a:cs typeface="Calibri" panose="020F0502020204030204" pitchFamily="34" charset="0"/>
                <a:sym typeface="EB Garamond"/>
              </a:rPr>
              <a:t> (exclusive or) classification</a:t>
            </a:r>
          </a:p>
          <a:p>
            <a:pPr marL="914400" lvl="1" indent="-365760">
              <a:lnSpc>
                <a:spcPct val="100000"/>
              </a:lnSpc>
              <a:spcBef>
                <a:spcPts val="0"/>
              </a:spcBef>
              <a:buClrTx/>
              <a:buSzPct val="100000"/>
              <a:buFont typeface="Arial" panose="020B0604020202020204" pitchFamily="34" charset="0"/>
              <a:buChar char="•"/>
            </a:pPr>
            <a:endParaRPr lang="fr-FR" sz="2400" dirty="0">
              <a:solidFill>
                <a:schemeClr val="tx1"/>
              </a:solidFill>
              <a:latin typeface="Calibri" panose="020F0502020204030204" pitchFamily="34" charset="0"/>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Input: (x1=1, x2=1); output y=1, else y=0</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Input: ~ (x1=0, x2=0); output y=1, else y=0</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p:txBody>
      </p:sp>
      <p:pic>
        <p:nvPicPr>
          <p:cNvPr id="4" name="Picture 3"/>
          <p:cNvPicPr>
            <a:picLocks noChangeAspect="1"/>
          </p:cNvPicPr>
          <p:nvPr/>
        </p:nvPicPr>
        <p:blipFill rotWithShape="1">
          <a:blip r:embed="rId2"/>
          <a:srcRect l="50865" t="37365" r="16847" b="25269"/>
          <a:stretch/>
        </p:blipFill>
        <p:spPr>
          <a:xfrm>
            <a:off x="7747385" y="1916537"/>
            <a:ext cx="3660148" cy="2272286"/>
          </a:xfrm>
          <a:prstGeom prst="rect">
            <a:avLst/>
          </a:prstGeom>
        </p:spPr>
      </p:pic>
    </p:spTree>
    <p:extLst>
      <p:ext uri="{BB962C8B-B14F-4D97-AF65-F5344CB8AC3E}">
        <p14:creationId xmlns:p14="http://schemas.microsoft.com/office/powerpoint/2010/main" val="635337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 sz="3200" spc="0" dirty="0">
                <a:solidFill>
                  <a:srgbClr val="0070C0"/>
                </a:solidFill>
                <a:latin typeface="Calibri" panose="020F0502020204030204" pitchFamily="34" charset="0"/>
                <a:cs typeface="Calibri" panose="020F0502020204030204" pitchFamily="34" charset="0"/>
                <a:sym typeface="EB Garamond"/>
              </a:rPr>
              <a:t>Perceptorn – Limitations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6287589"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Mcculloch and Pitts (1943) showed that, for example, </a:t>
            </a:r>
            <a:r>
              <a:rPr lang="en-US" dirty="0" err="1">
                <a:solidFill>
                  <a:schemeClr val="tx1"/>
                </a:solidFill>
                <a:latin typeface="Calibri" panose="020F0502020204030204" pitchFamily="34" charset="0"/>
                <a:cs typeface="Calibri" panose="020F0502020204030204" pitchFamily="34" charset="0"/>
                <a:sym typeface="EB Garamond"/>
              </a:rPr>
              <a:t>XOR</a:t>
            </a:r>
            <a:r>
              <a:rPr lang="en-US" dirty="0">
                <a:solidFill>
                  <a:schemeClr val="tx1"/>
                </a:solidFill>
                <a:latin typeface="Calibri" panose="020F0502020204030204" pitchFamily="34" charset="0"/>
                <a:cs typeface="Calibri" panose="020F0502020204030204" pitchFamily="34" charset="0"/>
                <a:sym typeface="EB Garamond"/>
              </a:rPr>
              <a:t> classification could be achieved with multiple layers But, how to learn the weights in multi-layer networks?</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The Perceptron learning-rule doesn’t work in multi-layer networks</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Question: What are the outputs when inputs are x1 = 0, x2 = 0 &amp; x1 = 1, x2 = 1?</a:t>
            </a:r>
            <a:endParaRPr lang="fr-FR" dirty="0">
              <a:solidFill>
                <a:schemeClr val="tx1"/>
              </a:solidFill>
              <a:latin typeface="Calibri" panose="020F0502020204030204" pitchFamily="34" charset="0"/>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l="-250" t="-288" r="250" b="288"/>
          <a:stretch/>
        </p:blipFill>
        <p:spPr>
          <a:xfrm>
            <a:off x="7524206" y="1863633"/>
            <a:ext cx="3631474" cy="3150303"/>
          </a:xfrm>
          <a:prstGeom prst="rect">
            <a:avLst/>
          </a:prstGeom>
        </p:spPr>
      </p:pic>
    </p:spTree>
    <p:extLst>
      <p:ext uri="{BB962C8B-B14F-4D97-AF65-F5344CB8AC3E}">
        <p14:creationId xmlns:p14="http://schemas.microsoft.com/office/powerpoint/2010/main" val="3616497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idx="4294967295"/>
          </p:nvPr>
        </p:nvSpPr>
        <p:spPr>
          <a:xfrm>
            <a:off x="627017" y="2121717"/>
            <a:ext cx="10363200" cy="1470025"/>
          </a:xfrm>
          <a:prstGeom prst="rect">
            <a:avLst/>
          </a:prstGeom>
          <a:noFill/>
          <a:ln>
            <a:noFill/>
          </a:ln>
        </p:spPr>
        <p:txBody>
          <a:bodyPr spcFirstLastPara="1" wrap="square" lIns="121900" tIns="60933" rIns="121900" bIns="60933" anchor="ctr" anchorCtr="0">
            <a:noAutofit/>
          </a:bodyPr>
          <a:lstStyle/>
          <a:p>
            <a:pPr algn="ctr"/>
            <a:r>
              <a:rPr lang="en-US" sz="3200" kern="1200" dirty="0">
                <a:solidFill>
                  <a:srgbClr val="0070C0"/>
                </a:solidFill>
                <a:latin typeface="Calibri" panose="020F0502020204030204" pitchFamily="34" charset="0"/>
                <a:ea typeface="+mj-ea"/>
                <a:cs typeface="Calibri" panose="020F0502020204030204" pitchFamily="34" charset="0"/>
                <a:sym typeface="EB Garamond"/>
              </a:rPr>
              <a:t>Classification model – Naïve Bayes classifier </a:t>
            </a:r>
            <a:endParaRPr sz="3200" kern="1200" dirty="0">
              <a:solidFill>
                <a:srgbClr val="0070C0"/>
              </a:solidFill>
              <a:latin typeface="Calibri" panose="020F0502020204030204" pitchFamily="34" charset="0"/>
              <a:ea typeface="+mj-ea"/>
              <a:cs typeface="Calibri" panose="020F0502020204030204" pitchFamily="34" charset="0"/>
              <a:sym typeface="EB Garamond"/>
            </a:endParaRPr>
          </a:p>
        </p:txBody>
      </p:sp>
    </p:spTree>
    <p:extLst>
      <p:ext uri="{BB962C8B-B14F-4D97-AF65-F5344CB8AC3E}">
        <p14:creationId xmlns:p14="http://schemas.microsoft.com/office/powerpoint/2010/main" val="234569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200" spc="0" dirty="0">
                <a:solidFill>
                  <a:srgbClr val="0070C0"/>
                </a:solidFill>
                <a:latin typeface="Calibri" panose="020F0502020204030204" pitchFamily="34" charset="0"/>
                <a:cs typeface="Calibri" panose="020F0502020204030204" pitchFamily="34" charset="0"/>
                <a:sym typeface="EB Garamond"/>
              </a:rPr>
              <a:t>Naïve Bayes classifier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Naive Bayes Classifier: Given the probabilities of each class, how do we make a prediction?</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Applied to text classification 1964 by Mosteller and Wallace (statisticians)</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The Naive Bayes Classifier is a probabilistic classifier. i.e. it returns the probability of a class instead of the predicted class label (as the Perceptron does)</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It estimates the conditional probability of a class given the data, i.e. p(</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class|data</a:t>
            </a:r>
            <a:r>
              <a:rPr lang="en-US" sz="1800" dirty="0">
                <a:solidFill>
                  <a:schemeClr val="tx1"/>
                </a:solidFill>
                <a:latin typeface="Calibri" panose="020F0502020204030204" pitchFamily="34" charset="0"/>
                <a:ea typeface="EB Garamond"/>
                <a:cs typeface="Calibri" panose="020F0502020204030204" pitchFamily="34" charset="0"/>
                <a:sym typeface="EB Garamond"/>
              </a:rPr>
              <a:t>), or p(</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y|x</a:t>
            </a:r>
            <a:r>
              <a:rPr lang="en-US" sz="1800" dirty="0">
                <a:solidFill>
                  <a:schemeClr val="tx1"/>
                </a:solidFill>
                <a:latin typeface="Calibri" panose="020F0502020204030204" pitchFamily="34" charset="0"/>
                <a:ea typeface="EB Garamond"/>
                <a:cs typeface="Calibri" panose="020F0502020204030204" pitchFamily="34" charset="0"/>
                <a:sym typeface="EB Garamond"/>
              </a:rPr>
              <a:t>)</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Example: Given an email containing “$$$”,  what is the probability that it is a spam?</a:t>
            </a:r>
          </a:p>
        </p:txBody>
      </p:sp>
    </p:spTree>
    <p:extLst>
      <p:ext uri="{BB962C8B-B14F-4D97-AF65-F5344CB8AC3E}">
        <p14:creationId xmlns:p14="http://schemas.microsoft.com/office/powerpoint/2010/main" val="17541003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200" spc="0" dirty="0">
                <a:solidFill>
                  <a:srgbClr val="0070C0"/>
                </a:solidFill>
                <a:latin typeface="Calibri" panose="020F0502020204030204" pitchFamily="34" charset="0"/>
                <a:cs typeface="Calibri" panose="020F0502020204030204" pitchFamily="34" charset="0"/>
                <a:sym typeface="EB Garamond"/>
              </a:rPr>
              <a:t>Naïve Bayes classifier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1478562"/>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There is an email containing “$$$”, what is the probability it is a spam? </a:t>
            </a: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Bayes Theorem (15 minutes): </a:t>
            </a:r>
            <a:r>
              <a:rPr lang="en-US" dirty="0">
                <a:solidFill>
                  <a:schemeClr val="tx1"/>
                </a:solidFill>
                <a:latin typeface="Calibri" panose="020F0502020204030204" pitchFamily="34" charset="0"/>
                <a:cs typeface="Calibri" panose="020F0502020204030204" pitchFamily="34" charset="0"/>
                <a:sym typeface="EB Garamond"/>
                <a:hlinkClick r:id="rId2"/>
              </a:rPr>
              <a:t>https://youtu.be/HZGCoVF3YvM</a:t>
            </a:r>
            <a:r>
              <a:rPr lang="en-US" dirty="0">
                <a:solidFill>
                  <a:schemeClr val="tx1"/>
                </a:solidFill>
                <a:latin typeface="Calibri" panose="020F0502020204030204" pitchFamily="34" charset="0"/>
                <a:cs typeface="Calibri" panose="020F0502020204030204" pitchFamily="34" charset="0"/>
                <a:sym typeface="EB Garamond"/>
              </a:rPr>
              <a:t> </a:t>
            </a:r>
          </a:p>
        </p:txBody>
      </p:sp>
      <p:pic>
        <p:nvPicPr>
          <p:cNvPr id="4" name="Picture 3"/>
          <p:cNvPicPr>
            <a:picLocks noChangeAspect="1"/>
          </p:cNvPicPr>
          <p:nvPr/>
        </p:nvPicPr>
        <p:blipFill rotWithShape="1">
          <a:blip r:embed="rId3"/>
          <a:srcRect l="33148" t="37506" r="22372" b="20056"/>
          <a:stretch/>
        </p:blipFill>
        <p:spPr>
          <a:xfrm>
            <a:off x="696683" y="3027744"/>
            <a:ext cx="4998500" cy="2558404"/>
          </a:xfrm>
          <a:prstGeom prst="rect">
            <a:avLst/>
          </a:prstGeom>
        </p:spPr>
      </p:pic>
      <p:pic>
        <p:nvPicPr>
          <p:cNvPr id="5" name="Picture 4"/>
          <p:cNvPicPr>
            <a:picLocks noChangeAspect="1"/>
          </p:cNvPicPr>
          <p:nvPr/>
        </p:nvPicPr>
        <p:blipFill rotWithShape="1">
          <a:blip r:embed="rId4"/>
          <a:srcRect l="33113" t="47806" r="23390" b="8411"/>
          <a:stretch/>
        </p:blipFill>
        <p:spPr>
          <a:xfrm>
            <a:off x="5956664" y="3027744"/>
            <a:ext cx="5194598" cy="2805083"/>
          </a:xfrm>
          <a:prstGeom prst="rect">
            <a:avLst/>
          </a:prstGeom>
        </p:spPr>
      </p:pic>
    </p:spTree>
    <p:extLst>
      <p:ext uri="{BB962C8B-B14F-4D97-AF65-F5344CB8AC3E}">
        <p14:creationId xmlns:p14="http://schemas.microsoft.com/office/powerpoint/2010/main" val="3437468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2038" y="274836"/>
            <a:ext cx="10520362" cy="1143000"/>
          </a:xfrm>
        </p:spPr>
        <p:txBody>
          <a:bodyPr anchor="ctr">
            <a:normAutofit/>
          </a:bodyPr>
          <a:lstStyle/>
          <a:p>
            <a:r>
              <a:rPr lang="en-US" sz="3200" dirty="0">
                <a:solidFill>
                  <a:srgbClr val="0070C0"/>
                </a:solidFill>
                <a:latin typeface="Calibri" panose="020F0502020204030204" pitchFamily="34" charset="0"/>
                <a:cs typeface="Calibri" panose="020F0502020204030204" pitchFamily="34" charset="0"/>
              </a:rPr>
              <a:t>Machine learning </a:t>
            </a:r>
            <a:r>
              <a:rPr lang="en-US" sz="3200" dirty="0">
                <a:solidFill>
                  <a:srgbClr val="0070C0"/>
                </a:solidFill>
                <a:latin typeface="Calibri" panose="020F0502020204030204" pitchFamily="34" charset="0"/>
                <a:cs typeface="Calibri" panose="020F0502020204030204" pitchFamily="34" charset="0"/>
                <a:sym typeface="EB Garamond"/>
              </a:rPr>
              <a:t>–</a:t>
            </a:r>
            <a:r>
              <a:rPr lang="en-US" sz="3200" dirty="0">
                <a:solidFill>
                  <a:srgbClr val="0070C0"/>
                </a:solidFill>
                <a:latin typeface="Calibri" panose="020F0502020204030204" pitchFamily="34" charset="0"/>
                <a:cs typeface="Calibri" panose="020F0502020204030204" pitchFamily="34" charset="0"/>
              </a:rPr>
              <a:t> Supervised </a:t>
            </a:r>
            <a:endParaRPr lang="en-US" sz="1800" spc="0" dirty="0">
              <a:solidFill>
                <a:srgbClr val="0070C0"/>
              </a:solidFill>
              <a:latin typeface="Calibri" panose="020F0502020204030204" pitchFamily="34" charset="0"/>
              <a:cs typeface="Calibri" panose="020F0502020204030204" pitchFamily="34" charset="0"/>
            </a:endParaRPr>
          </a:p>
        </p:txBody>
      </p:sp>
      <p:sp>
        <p:nvSpPr>
          <p:cNvPr id="6" name="Content Placeholder 2"/>
          <p:cNvSpPr txBox="1">
            <a:spLocks/>
          </p:cNvSpPr>
          <p:nvPr/>
        </p:nvSpPr>
        <p:spPr>
          <a:xfrm>
            <a:off x="1062446" y="1417836"/>
            <a:ext cx="10519954" cy="459107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21792" indent="-365760" fontAlgn="base">
              <a:lnSpc>
                <a:spcPct val="100000"/>
              </a:lnSpc>
              <a:spcBef>
                <a:spcPts val="0"/>
              </a:spcBef>
              <a:spcAft>
                <a:spcPts val="0"/>
              </a:spcAft>
              <a:buClrTx/>
              <a:buSzPct val="8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Machine learning – a program that learns from experience </a:t>
            </a:r>
          </a:p>
          <a:p>
            <a:pPr marL="621792" indent="-365760" fontAlgn="base">
              <a:lnSpc>
                <a:spcPct val="100000"/>
              </a:lnSpc>
              <a:spcBef>
                <a:spcPts val="0"/>
              </a:spcBef>
              <a:spcAft>
                <a:spcPts val="0"/>
              </a:spcAft>
              <a:buClrTx/>
              <a:buSzPct val="80000"/>
              <a:buFont typeface="Arial" panose="020B0604020202020204" pitchFamily="34" charset="0"/>
              <a:buChar char="•"/>
            </a:pPr>
            <a:endParaRPr lang="en-US" sz="2400" b="1" dirty="0">
              <a:solidFill>
                <a:schemeClr val="tx1"/>
              </a:solidFill>
              <a:latin typeface="Calibri" panose="020F0502020204030204" pitchFamily="34" charset="0"/>
              <a:cs typeface="Calibri" panose="020F0502020204030204" pitchFamily="34" charset="0"/>
              <a:sym typeface="EB Garamond"/>
            </a:endParaRPr>
          </a:p>
          <a:p>
            <a:pPr marL="621792" indent="-365760" fontAlgn="base">
              <a:lnSpc>
                <a:spcPct val="100000"/>
              </a:lnSpc>
              <a:spcBef>
                <a:spcPts val="0"/>
              </a:spcBef>
              <a:spcAft>
                <a:spcPts val="0"/>
              </a:spcAft>
              <a:buClrTx/>
              <a:buSzPct val="8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Supervised: The computer is “</a:t>
            </a:r>
            <a:r>
              <a:rPr lang="en-US" sz="2400" b="1" dirty="0">
                <a:solidFill>
                  <a:schemeClr val="tx1"/>
                </a:solidFill>
                <a:latin typeface="Calibri" panose="020F0502020204030204" pitchFamily="34" charset="0"/>
                <a:cs typeface="Calibri" panose="020F0502020204030204" pitchFamily="34" charset="0"/>
                <a:sym typeface="EB Garamond"/>
              </a:rPr>
              <a:t>taught</a:t>
            </a:r>
            <a:r>
              <a:rPr lang="en-US" sz="2400" dirty="0">
                <a:solidFill>
                  <a:schemeClr val="tx1"/>
                </a:solidFill>
                <a:latin typeface="Calibri" panose="020F0502020204030204" pitchFamily="34" charset="0"/>
                <a:cs typeface="Calibri" panose="020F0502020204030204" pitchFamily="34" charset="0"/>
                <a:sym typeface="EB Garamond"/>
              </a:rPr>
              <a:t>” with examples of desired inputs and outputs, and goal is to learn from “input-output” relationships</a:t>
            </a:r>
          </a:p>
          <a:p>
            <a:pPr marL="621792" indent="-365760" fontAlgn="base">
              <a:lnSpc>
                <a:spcPct val="100000"/>
              </a:lnSpc>
              <a:spcBef>
                <a:spcPts val="0"/>
              </a:spcBef>
              <a:spcAft>
                <a:spcPts val="0"/>
              </a:spcAft>
              <a:buClrTx/>
              <a:buSzPct val="8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Assume an unknown function f that returns output y given some input X, i.e., y = f(X)</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highlight>
                  <a:srgbClr val="FFFF00"/>
                </a:highlight>
                <a:latin typeface="Calibri" panose="020F0502020204030204" pitchFamily="34" charset="0"/>
                <a:ea typeface="EB Garamond"/>
                <a:cs typeface="Calibri" panose="020F0502020204030204" pitchFamily="34" charset="0"/>
                <a:sym typeface="EB Garamond"/>
              </a:rPr>
              <a:t>Supervised learning: learn a function h that approximates f. y ≈ h(X)</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X= price, y= sales 	OR  	X = price, y = purchase or no purchase (categorical variable)</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937260" lvl="3" indent="0" fontAlgn="base">
              <a:lnSpc>
                <a:spcPct val="100000"/>
              </a:lnSpc>
              <a:spcBef>
                <a:spcPts val="0"/>
              </a:spcBef>
              <a:spcAft>
                <a:spcPts val="0"/>
              </a:spcAft>
              <a:buClr>
                <a:srgbClr val="000000"/>
              </a:buClr>
              <a:buSzPct val="80000"/>
              <a:buNone/>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571500" lvl="1" indent="0" fontAlgn="base">
              <a:lnSpc>
                <a:spcPct val="100000"/>
              </a:lnSpc>
              <a:spcBef>
                <a:spcPts val="0"/>
              </a:spcBef>
              <a:spcAft>
                <a:spcPts val="0"/>
              </a:spcAft>
              <a:buClr>
                <a:srgbClr val="000000"/>
              </a:buClr>
              <a:buSzPct val="80000"/>
              <a:buNone/>
            </a:pPr>
            <a:endParaRPr lang="en-US" sz="1200" dirty="0">
              <a:solidFill>
                <a:schemeClr val="tx1"/>
              </a:solidFill>
              <a:latin typeface="Calibri" panose="020F0502020204030204" pitchFamily="34" charset="0"/>
              <a:ea typeface="EB Garamond"/>
              <a:cs typeface="Calibri" panose="020F0502020204030204" pitchFamily="34" charset="0"/>
              <a:sym typeface="EB Garamond"/>
            </a:endParaRP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p:txBody>
      </p:sp>
    </p:spTree>
    <p:extLst>
      <p:ext uri="{BB962C8B-B14F-4D97-AF65-F5344CB8AC3E}">
        <p14:creationId xmlns:p14="http://schemas.microsoft.com/office/powerpoint/2010/main" val="3560426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200" spc="0" dirty="0">
                <a:solidFill>
                  <a:srgbClr val="0070C0"/>
                </a:solidFill>
                <a:latin typeface="Calibri" panose="020F0502020204030204" pitchFamily="34" charset="0"/>
                <a:cs typeface="Calibri" panose="020F0502020204030204" pitchFamily="34" charset="0"/>
                <a:sym typeface="EB Garamond"/>
              </a:rPr>
              <a:t>Naïve Bayes classifier </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882665"/>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There is an email containing “$$$”, what is the probability it is a spam?</a:t>
            </a: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In what sense does a Naïve Bayes Classifier learn? What was learning in the example?</a:t>
            </a:r>
          </a:p>
        </p:txBody>
      </p:sp>
      <p:pic>
        <p:nvPicPr>
          <p:cNvPr id="6" name="Picture 5"/>
          <p:cNvPicPr>
            <a:picLocks noChangeAspect="1"/>
          </p:cNvPicPr>
          <p:nvPr/>
        </p:nvPicPr>
        <p:blipFill rotWithShape="1">
          <a:blip r:embed="rId2"/>
          <a:srcRect l="31533" t="53842" r="22894" b="11936"/>
          <a:stretch/>
        </p:blipFill>
        <p:spPr>
          <a:xfrm>
            <a:off x="2025306" y="2617566"/>
            <a:ext cx="8202348" cy="3304263"/>
          </a:xfrm>
          <a:prstGeom prst="rect">
            <a:avLst/>
          </a:prstGeom>
        </p:spPr>
      </p:pic>
    </p:spTree>
    <p:extLst>
      <p:ext uri="{BB962C8B-B14F-4D97-AF65-F5344CB8AC3E}">
        <p14:creationId xmlns:p14="http://schemas.microsoft.com/office/powerpoint/2010/main" val="4229291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200" spc="0" dirty="0">
                <a:solidFill>
                  <a:srgbClr val="0070C0"/>
                </a:solidFill>
                <a:latin typeface="Calibri" panose="020F0502020204030204" pitchFamily="34" charset="0"/>
                <a:cs typeface="Calibri" panose="020F0502020204030204" pitchFamily="34" charset="0"/>
                <a:sym typeface="EB Garamond"/>
              </a:rPr>
              <a:t>Multinomial Naïve Bayes classifier – </a:t>
            </a:r>
            <a:r>
              <a:rPr lang="en-US" sz="2400" spc="0" dirty="0">
                <a:solidFill>
                  <a:srgbClr val="0070C0"/>
                </a:solidFill>
                <a:latin typeface="Calibri" panose="020F0502020204030204" pitchFamily="34" charset="0"/>
                <a:cs typeface="Calibri" panose="020F0502020204030204" pitchFamily="34" charset="0"/>
                <a:sym typeface="EB Garamond"/>
              </a:rPr>
              <a:t>classifier with multiple features </a:t>
            </a:r>
            <a:endParaRPr lang="en-US" sz="24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Multinomial Naïve Bayes Classifier: (“$$$”, “lottery”, …) </a:t>
            </a: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cs typeface="Calibri" panose="020F0502020204030204" pitchFamily="34" charset="0"/>
                <a:sym typeface="EB Garamond"/>
              </a:rPr>
              <a:t>Multinomial</a:t>
            </a:r>
            <a:r>
              <a:rPr lang="en-US" sz="1800" dirty="0">
                <a:solidFill>
                  <a:schemeClr val="tx1"/>
                </a:solidFill>
                <a:latin typeface="Calibri" panose="020F0502020204030204" pitchFamily="34" charset="0"/>
                <a:ea typeface="EB Garamond"/>
                <a:cs typeface="Calibri" panose="020F0502020204030204" pitchFamily="34" charset="0"/>
                <a:sym typeface="EB Garamond"/>
              </a:rPr>
              <a:t> Naive Bayes Classifier = P(</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f1</a:t>
            </a:r>
            <a:r>
              <a:rPr lang="en-US" sz="1800" dirty="0">
                <a:solidFill>
                  <a:schemeClr val="tx1"/>
                </a:solidFill>
                <a:latin typeface="Calibri" panose="020F0502020204030204" pitchFamily="34" charset="0"/>
                <a:ea typeface="EB Garamond"/>
                <a:cs typeface="Calibri" panose="020F0502020204030204" pitchFamily="34" charset="0"/>
                <a:sym typeface="EB Garamond"/>
              </a:rPr>
              <a:t>, </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f2</a:t>
            </a:r>
            <a:r>
              <a:rPr lang="en-US" sz="1800" dirty="0">
                <a:solidFill>
                  <a:schemeClr val="tx1"/>
                </a:solidFill>
                <a:latin typeface="Calibri" panose="020F0502020204030204" pitchFamily="34" charset="0"/>
                <a:ea typeface="EB Garamond"/>
                <a:cs typeface="Calibri" panose="020F0502020204030204" pitchFamily="34" charset="0"/>
                <a:sym typeface="EB Garamond"/>
              </a:rPr>
              <a:t>, ..., </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fn</a:t>
            </a:r>
            <a:r>
              <a:rPr lang="en-US" sz="1800" dirty="0">
                <a:solidFill>
                  <a:schemeClr val="tx1"/>
                </a:solidFill>
                <a:latin typeface="Calibri" panose="020F0502020204030204" pitchFamily="34" charset="0"/>
                <a:ea typeface="EB Garamond"/>
                <a:cs typeface="Calibri" panose="020F0502020204030204" pitchFamily="34" charset="0"/>
                <a:sym typeface="EB Garamond"/>
              </a:rPr>
              <a:t> | c) = P(</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f1</a:t>
            </a:r>
            <a:r>
              <a:rPr lang="en-US" sz="1800" dirty="0">
                <a:solidFill>
                  <a:schemeClr val="tx1"/>
                </a:solidFill>
                <a:latin typeface="Calibri" panose="020F0502020204030204" pitchFamily="34" charset="0"/>
                <a:ea typeface="EB Garamond"/>
                <a:cs typeface="Calibri" panose="020F0502020204030204" pitchFamily="34" charset="0"/>
                <a:sym typeface="EB Garamond"/>
              </a:rPr>
              <a:t> | c)P(</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f2</a:t>
            </a:r>
            <a:r>
              <a:rPr lang="en-US" sz="1800" dirty="0">
                <a:solidFill>
                  <a:schemeClr val="tx1"/>
                </a:solidFill>
                <a:latin typeface="Calibri" panose="020F0502020204030204" pitchFamily="34" charset="0"/>
                <a:ea typeface="EB Garamond"/>
                <a:cs typeface="Calibri" panose="020F0502020204030204" pitchFamily="34" charset="0"/>
                <a:sym typeface="EB Garamond"/>
              </a:rPr>
              <a:t> | c) ... P(</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fn</a:t>
            </a:r>
            <a:r>
              <a:rPr lang="en-US" sz="1800" dirty="0">
                <a:solidFill>
                  <a:schemeClr val="tx1"/>
                </a:solidFill>
                <a:latin typeface="Calibri" panose="020F0502020204030204" pitchFamily="34" charset="0"/>
                <a:ea typeface="EB Garamond"/>
                <a:cs typeface="Calibri" panose="020F0502020204030204" pitchFamily="34" charset="0"/>
                <a:sym typeface="EB Garamond"/>
              </a:rPr>
              <a:t> | c)</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Assuming features are independent </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914400" lvl="1" indent="-365760" fontAlgn="base">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Question: Is the Multinomial Naïve Bayes Classifier a linear classifier?</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p:txBody>
      </p:sp>
    </p:spTree>
    <p:extLst>
      <p:ext uri="{BB962C8B-B14F-4D97-AF65-F5344CB8AC3E}">
        <p14:creationId xmlns:p14="http://schemas.microsoft.com/office/powerpoint/2010/main" val="39624954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idx="4294967295"/>
          </p:nvPr>
        </p:nvSpPr>
        <p:spPr>
          <a:xfrm>
            <a:off x="627017" y="2121717"/>
            <a:ext cx="10363200" cy="1470025"/>
          </a:xfrm>
          <a:prstGeom prst="rect">
            <a:avLst/>
          </a:prstGeom>
          <a:noFill/>
          <a:ln>
            <a:noFill/>
          </a:ln>
        </p:spPr>
        <p:txBody>
          <a:bodyPr spcFirstLastPara="1" wrap="square" lIns="121900" tIns="60933" rIns="121900" bIns="60933" anchor="ctr" anchorCtr="0">
            <a:noAutofit/>
          </a:bodyPr>
          <a:lstStyle/>
          <a:p>
            <a:pPr algn="ctr"/>
            <a:r>
              <a:rPr lang="en-US" sz="3200" dirty="0">
                <a:solidFill>
                  <a:srgbClr val="0070C0"/>
                </a:solidFill>
                <a:latin typeface="Calibri" panose="020F0502020204030204" pitchFamily="34" charset="0"/>
                <a:cs typeface="Calibri" panose="020F0502020204030204" pitchFamily="34" charset="0"/>
                <a:sym typeface="EB Garamond"/>
              </a:rPr>
              <a:t>Machine Learning Basics – Generative vs Discriminatory Models</a:t>
            </a:r>
            <a:endParaRPr sz="3200" kern="1200" dirty="0">
              <a:solidFill>
                <a:srgbClr val="0070C0"/>
              </a:solidFill>
              <a:latin typeface="Calibri" panose="020F0502020204030204" pitchFamily="34" charset="0"/>
              <a:ea typeface="+mj-ea"/>
              <a:cs typeface="Calibri" panose="020F0502020204030204" pitchFamily="34" charset="0"/>
              <a:sym typeface="EB Garamond"/>
            </a:endParaRPr>
          </a:p>
        </p:txBody>
      </p:sp>
    </p:spTree>
    <p:extLst>
      <p:ext uri="{BB962C8B-B14F-4D97-AF65-F5344CB8AC3E}">
        <p14:creationId xmlns:p14="http://schemas.microsoft.com/office/powerpoint/2010/main" val="666700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200" spc="0" dirty="0">
                <a:solidFill>
                  <a:srgbClr val="0070C0"/>
                </a:solidFill>
                <a:latin typeface="Calibri" panose="020F0502020204030204" pitchFamily="34" charset="0"/>
                <a:cs typeface="Calibri" panose="020F0502020204030204" pitchFamily="34" charset="0"/>
                <a:sym typeface="EB Garamond"/>
              </a:rPr>
              <a:t>Generative models (vs discriminatory models) </a:t>
            </a:r>
            <a:endParaRPr lang="en-US" sz="24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Model the joint probability distribution: P(x1, x2, , ..., </a:t>
            </a:r>
            <a:r>
              <a:rPr lang="en-US" dirty="0" err="1">
                <a:solidFill>
                  <a:schemeClr val="tx1"/>
                </a:solidFill>
                <a:latin typeface="Calibri" panose="020F0502020204030204" pitchFamily="34" charset="0"/>
                <a:cs typeface="Calibri" panose="020F0502020204030204" pitchFamily="34" charset="0"/>
                <a:sym typeface="EB Garamond"/>
              </a:rPr>
              <a:t>xn</a:t>
            </a:r>
            <a:r>
              <a:rPr lang="en-US" dirty="0">
                <a:solidFill>
                  <a:schemeClr val="tx1"/>
                </a:solidFill>
                <a:latin typeface="Calibri" panose="020F0502020204030204" pitchFamily="34" charset="0"/>
                <a:cs typeface="Calibri" panose="020F0502020204030204" pitchFamily="34" charset="0"/>
                <a:sym typeface="EB Garamond"/>
              </a:rPr>
              <a:t>), P(x, y) or P(x, c)</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Classification: generative vs discriminative, an intuitive example</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Task: figure out what language someone is speaking</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Generative approach: learn each language and determine which language best fits what is heard</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Discriminative approach: Determine the linguistic differences between languages</a:t>
            </a:r>
          </a:p>
          <a:p>
            <a:pPr marL="548640" lvl="1" indent="0">
              <a:lnSpc>
                <a:spcPct val="100000"/>
              </a:lnSpc>
              <a:spcBef>
                <a:spcPts val="0"/>
              </a:spcBef>
              <a:buClrTx/>
              <a:buSzPct val="100000"/>
              <a:buNone/>
            </a:pPr>
            <a:endParaRPr lang="en-US"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2443698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200" spc="0" dirty="0">
                <a:solidFill>
                  <a:srgbClr val="0070C0"/>
                </a:solidFill>
                <a:latin typeface="Calibri" panose="020F0502020204030204" pitchFamily="34" charset="0"/>
                <a:cs typeface="Calibri" panose="020F0502020204030204" pitchFamily="34" charset="0"/>
                <a:sym typeface="EB Garamond"/>
              </a:rPr>
              <a:t>Generative models (vs discriminatory models) </a:t>
            </a:r>
            <a:endParaRPr lang="en-US" sz="24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Model the joint probability distribution: P(x1, x2, , ..., </a:t>
            </a:r>
            <a:r>
              <a:rPr lang="en-US" dirty="0" err="1">
                <a:solidFill>
                  <a:schemeClr val="tx1"/>
                </a:solidFill>
                <a:latin typeface="Calibri" panose="020F0502020204030204" pitchFamily="34" charset="0"/>
                <a:cs typeface="Calibri" panose="020F0502020204030204" pitchFamily="34" charset="0"/>
                <a:sym typeface="EB Garamond"/>
              </a:rPr>
              <a:t>xn</a:t>
            </a:r>
            <a:r>
              <a:rPr lang="en-US" dirty="0">
                <a:solidFill>
                  <a:schemeClr val="tx1"/>
                </a:solidFill>
                <a:latin typeface="Calibri" panose="020F0502020204030204" pitchFamily="34" charset="0"/>
                <a:cs typeface="Calibri" panose="020F0502020204030204" pitchFamily="34" charset="0"/>
                <a:sym typeface="EB Garamond"/>
              </a:rPr>
              <a:t>), P(x, y) or P(x, c)</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Classification: generative vs discriminative, an intuitive example</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Task: figure out what language someone is speaking</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Generative approach: learn each language and determine which language best fits what is heard</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Discriminative approach: Determine the linguistic differences between languages</a:t>
            </a:r>
          </a:p>
          <a:p>
            <a:pPr marL="548640" lvl="1" indent="0">
              <a:lnSpc>
                <a:spcPct val="100000"/>
              </a:lnSpc>
              <a:spcBef>
                <a:spcPts val="0"/>
              </a:spcBef>
              <a:buClrTx/>
              <a:buSzPct val="100000"/>
              <a:buNone/>
            </a:pPr>
            <a:endParaRPr lang="en-US"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389571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200" spc="0" dirty="0">
                <a:solidFill>
                  <a:srgbClr val="0070C0"/>
                </a:solidFill>
                <a:latin typeface="Calibri" panose="020F0502020204030204" pitchFamily="34" charset="0"/>
                <a:cs typeface="Calibri" panose="020F0502020204030204" pitchFamily="34" charset="0"/>
                <a:sym typeface="EB Garamond"/>
              </a:rPr>
              <a:t>Classification – Generative (vs discriminatory models) </a:t>
            </a:r>
            <a:endParaRPr lang="en-US" sz="24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4564300"/>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Classification: Given some input data x, what is the most probable class y? I.e. </a:t>
            </a:r>
            <a:r>
              <a:rPr lang="en-US" dirty="0" err="1">
                <a:solidFill>
                  <a:schemeClr val="tx1"/>
                </a:solidFill>
                <a:latin typeface="Calibri" panose="020F0502020204030204" pitchFamily="34" charset="0"/>
                <a:cs typeface="Calibri" panose="020F0502020204030204" pitchFamily="34" charset="0"/>
                <a:sym typeface="EB Garamond"/>
              </a:rPr>
              <a:t>arg</a:t>
            </a:r>
            <a:r>
              <a:rPr lang="en-US" dirty="0">
                <a:solidFill>
                  <a:schemeClr val="tx1"/>
                </a:solidFill>
                <a:latin typeface="Calibri" panose="020F0502020204030204" pitchFamily="34" charset="0"/>
                <a:cs typeface="Calibri" panose="020F0502020204030204" pitchFamily="34" charset="0"/>
                <a:sym typeface="EB Garamond"/>
              </a:rPr>
              <a:t> max P(y | x)</a:t>
            </a: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Generative approach</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Learns the joint probability distribution, P(x, y) [also P(x &amp; y) &amp; P(x ∩ y)]</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Classification is done by using Bayes Theorem to get P(y | x) from P(x, y) &amp; P(y)</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Can also be used to generate likely data (i.e. x, y pairs)</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Examples: </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Naïve Bayes, Hidden Markov Models, (HMM), Sigmoidal Belief Networks, Gaussian Mixture Models, N-gram LM, Neural LM, Generative Adversarial, Network (</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GAN</a:t>
            </a:r>
            <a:r>
              <a:rPr lang="en-US" sz="1800" dirty="0">
                <a:solidFill>
                  <a:schemeClr val="tx1"/>
                </a:solidFill>
                <a:latin typeface="Calibri" panose="020F0502020204030204" pitchFamily="34" charset="0"/>
                <a:ea typeface="EB Garamond"/>
                <a:cs typeface="Calibri" panose="020F0502020204030204" pitchFamily="34" charset="0"/>
                <a:sym typeface="EB Garamond"/>
              </a:rPr>
              <a:t>; generative and discriminative), </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Variational</a:t>
            </a:r>
            <a:r>
              <a:rPr lang="en-US" sz="1800" dirty="0">
                <a:solidFill>
                  <a:schemeClr val="tx1"/>
                </a:solidFill>
                <a:latin typeface="Calibri" panose="020F0502020204030204" pitchFamily="34" charset="0"/>
                <a:ea typeface="EB Garamond"/>
                <a:cs typeface="Calibri" panose="020F0502020204030204" pitchFamily="34" charset="0"/>
                <a:sym typeface="EB Garamond"/>
              </a:rPr>
              <a:t> Auto encoder (</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VAE</a:t>
            </a:r>
            <a:r>
              <a:rPr lang="en-US" sz="1800" dirty="0">
                <a:solidFill>
                  <a:schemeClr val="tx1"/>
                </a:solidFill>
                <a:latin typeface="Calibri" panose="020F0502020204030204" pitchFamily="34" charset="0"/>
                <a:ea typeface="EB Garamond"/>
                <a:cs typeface="Calibri" panose="020F0502020204030204" pitchFamily="34" charset="0"/>
                <a:sym typeface="EB Garamond"/>
              </a:rPr>
              <a:t>)</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914400" lvl="1" indent="-365760" fontAlgn="base">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ea typeface="EB Garamond"/>
                <a:cs typeface="Calibri" panose="020F0502020204030204" pitchFamily="34" charset="0"/>
                <a:sym typeface="EB Garamond"/>
              </a:rPr>
              <a:t>Discriminative approach</a:t>
            </a:r>
            <a:endParaRPr lang="en-US" dirty="0">
              <a:solidFill>
                <a:schemeClr val="tx1"/>
              </a:solidFill>
              <a:latin typeface="Calibri" panose="020F0502020204030204" pitchFamily="34" charset="0"/>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Directly learns the conditional probability distribution P(</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y|x</a:t>
            </a:r>
            <a:r>
              <a:rPr lang="en-US" sz="1800" dirty="0">
                <a:solidFill>
                  <a:schemeClr val="tx1"/>
                </a:solidFill>
                <a:latin typeface="Calibri" panose="020F0502020204030204" pitchFamily="34" charset="0"/>
                <a:ea typeface="EB Garamond"/>
                <a:cs typeface="Calibri" panose="020F0502020204030204" pitchFamily="34" charset="0"/>
                <a:sym typeface="EB Garamond"/>
              </a:rPr>
              <a:t>)</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Examples: </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Logistic/linear regression, SVM, traditional, neural networks, Decision Trees, Random Forests, </a:t>
            </a:r>
            <a:r>
              <a:rPr lang="en-US" sz="1800" dirty="0" err="1">
                <a:solidFill>
                  <a:schemeClr val="tx1"/>
                </a:solidFill>
                <a:latin typeface="Calibri" panose="020F0502020204030204" pitchFamily="34" charset="0"/>
                <a:ea typeface="EB Garamond"/>
                <a:cs typeface="Calibri" panose="020F0502020204030204" pitchFamily="34" charset="0"/>
                <a:sym typeface="EB Garamond"/>
              </a:rPr>
              <a:t>XGBoost</a:t>
            </a: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548640" lvl="1" indent="0">
              <a:lnSpc>
                <a:spcPct val="100000"/>
              </a:lnSpc>
              <a:spcBef>
                <a:spcPts val="0"/>
              </a:spcBef>
              <a:buClrTx/>
              <a:buSzPct val="100000"/>
              <a:buNone/>
            </a:pPr>
            <a:endParaRPr lang="en-US"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1955101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200" spc="0" dirty="0">
                <a:solidFill>
                  <a:srgbClr val="0070C0"/>
                </a:solidFill>
                <a:latin typeface="Calibri" panose="020F0502020204030204" pitchFamily="34" charset="0"/>
                <a:cs typeface="Calibri" panose="020F0502020204030204" pitchFamily="34" charset="0"/>
                <a:sym typeface="EB Garamond"/>
              </a:rPr>
              <a:t>Classification – Generative (vs discriminatory models) </a:t>
            </a:r>
            <a:endParaRPr lang="en-US" sz="24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1"/>
            <a:ext cx="10058400" cy="494493"/>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Example</a:t>
            </a:r>
          </a:p>
          <a:p>
            <a:pPr marL="548640" lvl="1" indent="0">
              <a:lnSpc>
                <a:spcPct val="100000"/>
              </a:lnSpc>
              <a:spcBef>
                <a:spcPts val="0"/>
              </a:spcBef>
              <a:buClrTx/>
              <a:buSzPct val="100000"/>
              <a:buNone/>
            </a:pPr>
            <a:endParaRPr lang="en-US" dirty="0">
              <a:solidFill>
                <a:schemeClr val="tx1"/>
              </a:solidFill>
              <a:latin typeface="Calibri" panose="020F0502020204030204" pitchFamily="34" charset="0"/>
              <a:cs typeface="Calibri" panose="020F0502020204030204" pitchFamily="34" charset="0"/>
              <a:sym typeface="EB Garamond"/>
            </a:endParaRP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69374" y="2377441"/>
            <a:ext cx="7049093" cy="3399076"/>
          </a:xfrm>
          <a:prstGeom prst="rect">
            <a:avLst/>
          </a:prstGeom>
        </p:spPr>
      </p:pic>
    </p:spTree>
    <p:extLst>
      <p:ext uri="{BB962C8B-B14F-4D97-AF65-F5344CB8AC3E}">
        <p14:creationId xmlns:p14="http://schemas.microsoft.com/office/powerpoint/2010/main" val="797355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200" dirty="0">
                <a:solidFill>
                  <a:srgbClr val="0070C0"/>
                </a:solidFill>
                <a:latin typeface="Calibri" panose="020F0502020204030204" pitchFamily="34" charset="0"/>
                <a:cs typeface="Calibri" panose="020F0502020204030204" pitchFamily="34" charset="0"/>
              </a:rPr>
              <a:t>Activity – Generative vs Discriminatory models</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518118"/>
          </a:xfrm>
        </p:spPr>
        <p:txBody>
          <a:bodyPr>
            <a:noAutofit/>
          </a:bodyPr>
          <a:lstStyle/>
          <a:p>
            <a:pPr marL="548640" lvl="1" indent="0">
              <a:lnSpc>
                <a:spcPct val="100000"/>
              </a:lnSpc>
              <a:spcBef>
                <a:spcPts val="0"/>
              </a:spcBef>
              <a:buClrTx/>
              <a:buSzPct val="100000"/>
              <a:buNone/>
            </a:pPr>
            <a:endParaRPr lang="en-US" sz="2400"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2257002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3200" dirty="0">
                <a:solidFill>
                  <a:srgbClr val="0070C0"/>
                </a:solidFill>
                <a:latin typeface="Calibri" panose="020F0502020204030204" pitchFamily="34" charset="0"/>
                <a:cs typeface="Calibri" panose="020F0502020204030204" pitchFamily="34" charset="0"/>
              </a:rPr>
              <a:t>Recommended Readings</a:t>
            </a:r>
            <a:endParaRPr lang="en-US" sz="3200" spc="0" dirty="0">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97280" y="1734900"/>
            <a:ext cx="10058400" cy="4518118"/>
          </a:xfrm>
        </p:spPr>
        <p:txBody>
          <a:bodyPr>
            <a:noAutofit/>
          </a:bodyPr>
          <a:lstStyle/>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Linear Regression with Examples. Spark by Examples. Retrieved from </a:t>
            </a:r>
            <a:r>
              <a:rPr lang="en-US" dirty="0">
                <a:solidFill>
                  <a:schemeClr val="tx1"/>
                </a:solidFill>
                <a:latin typeface="Calibri" panose="020F0502020204030204" pitchFamily="34" charset="0"/>
                <a:cs typeface="Calibri" panose="020F0502020204030204" pitchFamily="34" charset="0"/>
                <a:sym typeface="EB Garamond"/>
                <a:hlinkClick r:id="rId2"/>
              </a:rPr>
              <a:t>https://sparkbyexamples.com/machine-learning/linear-regression-with-examples/</a:t>
            </a:r>
            <a:r>
              <a:rPr lang="en-US" dirty="0">
                <a:solidFill>
                  <a:schemeClr val="tx1"/>
                </a:solidFill>
                <a:latin typeface="Calibri" panose="020F0502020204030204" pitchFamily="34" charset="0"/>
                <a:cs typeface="Calibri" panose="020F0502020204030204" pitchFamily="34" charset="0"/>
                <a:sym typeface="EB Garamond"/>
              </a:rPr>
              <a:t>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Naïve Bayes. Retrieved from </a:t>
            </a:r>
            <a:r>
              <a:rPr lang="en-US" dirty="0">
                <a:solidFill>
                  <a:schemeClr val="tx1"/>
                </a:solidFill>
                <a:latin typeface="Calibri" panose="020F0502020204030204" pitchFamily="34" charset="0"/>
                <a:cs typeface="Calibri" panose="020F0502020204030204" pitchFamily="34" charset="0"/>
                <a:sym typeface="EB Garamond"/>
                <a:hlinkClick r:id="rId3"/>
              </a:rPr>
              <a:t>https://scikit-learn.org/stable/modules/naive_bayes.html</a:t>
            </a:r>
            <a:r>
              <a:rPr lang="en-US" dirty="0">
                <a:solidFill>
                  <a:schemeClr val="tx1"/>
                </a:solidFill>
                <a:latin typeface="Calibri" panose="020F0502020204030204" pitchFamily="34" charset="0"/>
                <a:cs typeface="Calibri" panose="020F0502020204030204" pitchFamily="34" charset="0"/>
                <a:sym typeface="EB Garamond"/>
              </a:rPr>
              <a:t> </a:t>
            </a:r>
            <a:endParaRPr lang="en-US" sz="2400"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Naïve Bayes classifier. Retrieved from </a:t>
            </a:r>
            <a:r>
              <a:rPr lang="en-US" dirty="0">
                <a:solidFill>
                  <a:schemeClr val="tx1"/>
                </a:solidFill>
                <a:latin typeface="Calibri" panose="020F0502020204030204" pitchFamily="34" charset="0"/>
                <a:cs typeface="Calibri" panose="020F0502020204030204" pitchFamily="34" charset="0"/>
                <a:sym typeface="EB Garamond"/>
                <a:hlinkClick r:id="rId4"/>
              </a:rPr>
              <a:t>https://www.geeksforgeeks.org/naive-bayes-classifiers/</a:t>
            </a:r>
            <a:r>
              <a:rPr lang="en-US" dirty="0">
                <a:solidFill>
                  <a:schemeClr val="tx1"/>
                </a:solidFill>
                <a:latin typeface="Calibri" panose="020F0502020204030204" pitchFamily="34" charset="0"/>
                <a:cs typeface="Calibri" panose="020F0502020204030204" pitchFamily="34" charset="0"/>
                <a:sym typeface="EB Garamond"/>
              </a:rPr>
              <a:t> </a:t>
            </a:r>
          </a:p>
          <a:p>
            <a:pPr marL="914400" lvl="1" indent="-365760">
              <a:lnSpc>
                <a:spcPct val="100000"/>
              </a:lnSpc>
              <a:spcBef>
                <a:spcPts val="0"/>
              </a:spcBef>
              <a:buClrTx/>
              <a:buSzPct val="10000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sym typeface="EB Garamond"/>
            </a:endParaRPr>
          </a:p>
          <a:p>
            <a:pPr marL="914400" lvl="1" indent="-365760">
              <a:lnSpc>
                <a:spcPct val="100000"/>
              </a:lnSpc>
              <a:spcBef>
                <a:spcPts val="0"/>
              </a:spcBef>
              <a:buClrTx/>
              <a:buSzPct val="10000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sym typeface="EB Garamond"/>
              </a:rPr>
              <a:t>Top 10 Deep Learning Algorithms You Should Know in 2023. Retrieved from </a:t>
            </a:r>
            <a:r>
              <a:rPr lang="en-US" dirty="0">
                <a:solidFill>
                  <a:schemeClr val="tx1"/>
                </a:solidFill>
                <a:latin typeface="Calibri" panose="020F0502020204030204" pitchFamily="34" charset="0"/>
                <a:cs typeface="Calibri" panose="020F0502020204030204" pitchFamily="34" charset="0"/>
                <a:sym typeface="EB Garamond"/>
                <a:hlinkClick r:id="rId5"/>
              </a:rPr>
              <a:t>https://www.simplilearn.com/tutorials/deep-learning-tutorial/deep-learning-algorithm</a:t>
            </a:r>
            <a:r>
              <a:rPr lang="en-US" dirty="0">
                <a:solidFill>
                  <a:schemeClr val="tx1"/>
                </a:solidFill>
                <a:latin typeface="Calibri" panose="020F0502020204030204" pitchFamily="34" charset="0"/>
                <a:cs typeface="Calibri" panose="020F0502020204030204" pitchFamily="34" charset="0"/>
                <a:sym typeface="EB Garamond"/>
              </a:rPr>
              <a:t> </a:t>
            </a:r>
          </a:p>
          <a:p>
            <a:pPr marL="548640" lvl="1" indent="0">
              <a:lnSpc>
                <a:spcPct val="100000"/>
              </a:lnSpc>
              <a:spcBef>
                <a:spcPts val="0"/>
              </a:spcBef>
              <a:buClrTx/>
              <a:buSzPct val="100000"/>
              <a:buNone/>
            </a:pPr>
            <a:endParaRPr lang="en-US" sz="2400" dirty="0">
              <a:solidFill>
                <a:schemeClr val="tx1"/>
              </a:solidFill>
              <a:latin typeface="Calibri" panose="020F0502020204030204" pitchFamily="34" charset="0"/>
              <a:cs typeface="Calibri" panose="020F0502020204030204" pitchFamily="34" charset="0"/>
              <a:sym typeface="EB Garamond"/>
            </a:endParaRPr>
          </a:p>
          <a:p>
            <a:pPr marL="548640" lvl="1" indent="0">
              <a:lnSpc>
                <a:spcPct val="100000"/>
              </a:lnSpc>
              <a:spcBef>
                <a:spcPts val="0"/>
              </a:spcBef>
              <a:buClrTx/>
              <a:buSzPct val="100000"/>
              <a:buNone/>
            </a:pPr>
            <a:endParaRPr lang="en-US" sz="2400" dirty="0">
              <a:solidFill>
                <a:schemeClr val="tx1"/>
              </a:solidFill>
              <a:latin typeface="Calibri" panose="020F0502020204030204" pitchFamily="34" charset="0"/>
              <a:cs typeface="Calibri" panose="020F0502020204030204" pitchFamily="34" charset="0"/>
              <a:sym typeface="EB Garamond"/>
            </a:endParaRPr>
          </a:p>
        </p:txBody>
      </p:sp>
    </p:spTree>
    <p:extLst>
      <p:ext uri="{BB962C8B-B14F-4D97-AF65-F5344CB8AC3E}">
        <p14:creationId xmlns:p14="http://schemas.microsoft.com/office/powerpoint/2010/main" val="741183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2038" y="274836"/>
            <a:ext cx="10520362" cy="1143000"/>
          </a:xfrm>
        </p:spPr>
        <p:txBody>
          <a:bodyPr anchor="ctr">
            <a:normAutofit/>
          </a:bodyPr>
          <a:lstStyle/>
          <a:p>
            <a:r>
              <a:rPr lang="en-US" sz="3200" dirty="0">
                <a:solidFill>
                  <a:srgbClr val="0070C0"/>
                </a:solidFill>
                <a:latin typeface="Calibri" panose="020F0502020204030204" pitchFamily="34" charset="0"/>
                <a:cs typeface="Calibri" panose="020F0502020204030204" pitchFamily="34" charset="0"/>
              </a:rPr>
              <a:t>Machine learning </a:t>
            </a:r>
            <a:r>
              <a:rPr lang="en-US" sz="3200" dirty="0">
                <a:solidFill>
                  <a:srgbClr val="0070C0"/>
                </a:solidFill>
                <a:latin typeface="Calibri" panose="020F0502020204030204" pitchFamily="34" charset="0"/>
                <a:cs typeface="Calibri" panose="020F0502020204030204" pitchFamily="34" charset="0"/>
                <a:sym typeface="EB Garamond"/>
              </a:rPr>
              <a:t>–</a:t>
            </a:r>
            <a:r>
              <a:rPr lang="en-US" sz="3200" dirty="0">
                <a:solidFill>
                  <a:srgbClr val="0070C0"/>
                </a:solidFill>
                <a:latin typeface="Calibri" panose="020F0502020204030204" pitchFamily="34" charset="0"/>
                <a:cs typeface="Calibri" panose="020F0502020204030204" pitchFamily="34" charset="0"/>
              </a:rPr>
              <a:t> Supervised</a:t>
            </a:r>
            <a:endParaRPr lang="en-US" sz="1800" spc="0" dirty="0">
              <a:solidFill>
                <a:srgbClr val="0070C0"/>
              </a:solidFill>
              <a:latin typeface="Calibri" panose="020F0502020204030204" pitchFamily="34" charset="0"/>
              <a:cs typeface="Calibri" panose="020F0502020204030204" pitchFamily="34" charset="0"/>
            </a:endParaRPr>
          </a:p>
        </p:txBody>
      </p:sp>
      <p:sp>
        <p:nvSpPr>
          <p:cNvPr id="6" name="Content Placeholder 2"/>
          <p:cNvSpPr txBox="1">
            <a:spLocks/>
          </p:cNvSpPr>
          <p:nvPr/>
        </p:nvSpPr>
        <p:spPr>
          <a:xfrm>
            <a:off x="1062445" y="1417836"/>
            <a:ext cx="7099227" cy="459107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21792" lvl="2" indent="-365760" fontAlgn="base">
              <a:lnSpc>
                <a:spcPct val="100000"/>
              </a:lnSpc>
              <a:spcBef>
                <a:spcPts val="0"/>
              </a:spcBef>
              <a:spcAft>
                <a:spcPts val="0"/>
              </a:spcAft>
              <a:buClrTx/>
              <a:buSzPct val="8000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sym typeface="EB Garamond"/>
              </a:rPr>
              <a:t>An unknown function f that returns output y given some input X, i.e., y = f(X)</a:t>
            </a:r>
          </a:p>
          <a:p>
            <a:pPr marL="621792" lvl="2" indent="-365760" fontAlgn="base">
              <a:lnSpc>
                <a:spcPct val="100000"/>
              </a:lnSpc>
              <a:spcBef>
                <a:spcPts val="0"/>
              </a:spcBef>
              <a:spcAft>
                <a:spcPts val="0"/>
              </a:spcAft>
              <a:buClrTx/>
              <a:buSzPct val="80000"/>
              <a:buFont typeface="Arial" panose="020B0604020202020204" pitchFamily="34" charset="0"/>
              <a:buChar char="•"/>
            </a:pPr>
            <a:endParaRPr lang="en-US" sz="1800" dirty="0">
              <a:solidFill>
                <a:schemeClr val="tx1"/>
              </a:solidFill>
              <a:latin typeface="Calibri" panose="020F0502020204030204" pitchFamily="34" charset="0"/>
              <a:cs typeface="Calibri" panose="020F0502020204030204" pitchFamily="34" charset="0"/>
              <a:sym typeface="EB Garamond"/>
            </a:endParaRPr>
          </a:p>
          <a:p>
            <a:pPr marL="621792" lvl="2" indent="-365760" fontAlgn="base">
              <a:lnSpc>
                <a:spcPct val="100000"/>
              </a:lnSpc>
              <a:spcBef>
                <a:spcPts val="0"/>
              </a:spcBef>
              <a:spcAft>
                <a:spcPts val="0"/>
              </a:spcAft>
              <a:buClrTx/>
              <a:buSzPct val="8000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sym typeface="EB Garamond"/>
              </a:rPr>
              <a:t>Supervised learning: learn a function h that approximates f. y ≈ h(X)</a:t>
            </a:r>
          </a:p>
          <a:p>
            <a:pPr marL="621792" lvl="3" indent="-365760" fontAlgn="base">
              <a:lnSpc>
                <a:spcPct val="100000"/>
              </a:lnSpc>
              <a:spcBef>
                <a:spcPts val="0"/>
              </a:spcBef>
              <a:spcAft>
                <a:spcPts val="0"/>
              </a:spcAft>
              <a:buClrTx/>
              <a:buSzPct val="80000"/>
              <a:buFont typeface="Arial" panose="020B0604020202020204" pitchFamily="34" charset="0"/>
              <a:buChar char="•"/>
            </a:pPr>
            <a:endParaRPr lang="en-US" sz="1800" dirty="0">
              <a:solidFill>
                <a:schemeClr val="tx1"/>
              </a:solidFill>
              <a:latin typeface="Calibri" panose="020F0502020204030204" pitchFamily="34" charset="0"/>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Correct output known for each training example, i.e., data are labeled, and the algorithm learns h that approximates f</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endParaRPr lang="en-US" dirty="0">
              <a:solidFill>
                <a:schemeClr val="tx1"/>
              </a:solidFill>
              <a:latin typeface="Calibri" panose="020F0502020204030204" pitchFamily="34" charset="0"/>
              <a:ea typeface="EB Garamond"/>
              <a:cs typeface="Calibri" panose="020F0502020204030204" pitchFamily="34" charset="0"/>
              <a:sym typeface="EB Garamond"/>
            </a:endParaRP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r>
              <a:rPr lang="en-US" dirty="0">
                <a:solidFill>
                  <a:schemeClr val="tx1"/>
                </a:solidFill>
                <a:latin typeface="Calibri" panose="020F0502020204030204" pitchFamily="34" charset="0"/>
                <a:ea typeface="EB Garamond"/>
                <a:cs typeface="Calibri" panose="020F0502020204030204" pitchFamily="34" charset="0"/>
                <a:sym typeface="EB Garamond"/>
              </a:rPr>
              <a:t>X= price, y= sales; OR X = price, y = purchase / no purchase (categorical variable)</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endParaRPr lang="en-US" dirty="0">
              <a:solidFill>
                <a:schemeClr val="tx1"/>
              </a:solidFill>
              <a:latin typeface="Calibri" panose="020F0502020204030204" pitchFamily="34" charset="0"/>
              <a:ea typeface="EB Garamond"/>
              <a:cs typeface="Calibri" panose="020F0502020204030204" pitchFamily="34" charset="0"/>
              <a:sym typeface="EB Garamond"/>
            </a:endParaRP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r>
              <a:rPr lang="en-US" dirty="0">
                <a:solidFill>
                  <a:schemeClr val="tx1"/>
                </a:solidFill>
                <a:latin typeface="Calibri" panose="020F0502020204030204" pitchFamily="34" charset="0"/>
                <a:ea typeface="EB Garamond"/>
                <a:cs typeface="Calibri" panose="020F0502020204030204" pitchFamily="34" charset="0"/>
                <a:sym typeface="EB Garamond"/>
              </a:rPr>
              <a:t>X= independent variable or feature, y = dependent variable or outcome</a:t>
            </a: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endParaRPr lang="en-US" dirty="0">
              <a:solidFill>
                <a:schemeClr val="tx1"/>
              </a:solidFill>
              <a:latin typeface="Calibri" panose="020F0502020204030204" pitchFamily="34" charset="0"/>
              <a:ea typeface="EB Garamond"/>
              <a:cs typeface="Calibri" panose="020F0502020204030204" pitchFamily="34" charset="0"/>
              <a:sym typeface="EB Garamond"/>
            </a:endParaRPr>
          </a:p>
          <a:p>
            <a:pPr marL="937260" lvl="3" indent="0" fontAlgn="base">
              <a:lnSpc>
                <a:spcPct val="100000"/>
              </a:lnSpc>
              <a:spcBef>
                <a:spcPts val="0"/>
              </a:spcBef>
              <a:spcAft>
                <a:spcPts val="0"/>
              </a:spcAft>
              <a:buClr>
                <a:srgbClr val="000000"/>
              </a:buClr>
              <a:buSzPct val="80000"/>
              <a:buNone/>
            </a:pPr>
            <a:r>
              <a:rPr lang="en-US" dirty="0">
                <a:solidFill>
                  <a:schemeClr val="tx1"/>
                </a:solidFill>
                <a:latin typeface="Calibri" panose="020F0502020204030204" pitchFamily="34" charset="0"/>
                <a:ea typeface="EB Garamond"/>
                <a:cs typeface="Calibri" panose="020F0502020204030204" pitchFamily="34" charset="0"/>
                <a:sym typeface="EB Garamond"/>
              </a:rPr>
              <a:t> </a:t>
            </a:r>
          </a:p>
          <a:p>
            <a:pPr marL="621792" lvl="2" indent="-365760" fontAlgn="base">
              <a:lnSpc>
                <a:spcPct val="100000"/>
              </a:lnSpc>
              <a:spcBef>
                <a:spcPts val="0"/>
              </a:spcBef>
              <a:spcAft>
                <a:spcPts val="0"/>
              </a:spcAft>
              <a:buClrTx/>
              <a:buSzPct val="8000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sym typeface="EB Garamond"/>
              </a:rPr>
              <a:t>Question – What is the target variable in each of the figures given here? </a:t>
            </a: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571500" lvl="1" indent="0" fontAlgn="base">
              <a:lnSpc>
                <a:spcPct val="100000"/>
              </a:lnSpc>
              <a:spcBef>
                <a:spcPts val="0"/>
              </a:spcBef>
              <a:spcAft>
                <a:spcPts val="0"/>
              </a:spcAft>
              <a:buClr>
                <a:srgbClr val="000000"/>
              </a:buClr>
              <a:buSzPct val="80000"/>
              <a:buNone/>
            </a:pPr>
            <a:endParaRPr lang="en-US" sz="1200" dirty="0">
              <a:solidFill>
                <a:schemeClr val="tx1"/>
              </a:solidFill>
              <a:latin typeface="Calibri" panose="020F0502020204030204" pitchFamily="34" charset="0"/>
              <a:ea typeface="EB Garamond"/>
              <a:cs typeface="Calibri" panose="020F0502020204030204" pitchFamily="34" charset="0"/>
              <a:sym typeface="EB Garamond"/>
            </a:endParaRPr>
          </a:p>
          <a:p>
            <a:pPr marL="1280160" lvl="3" indent="-342900" fontAlgn="base">
              <a:lnSpc>
                <a:spcPct val="100000"/>
              </a:lnSpc>
              <a:spcBef>
                <a:spcPts val="0"/>
              </a:spcBef>
              <a:spcAft>
                <a:spcPts val="0"/>
              </a:spcAft>
              <a:buClr>
                <a:srgbClr val="000000"/>
              </a:buClr>
              <a:buSzPct val="80000"/>
              <a:buFont typeface="Wingdings" panose="05000000000000000000" pitchFamily="2" charset="2"/>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61673" y="3713374"/>
            <a:ext cx="3533939" cy="1262121"/>
          </a:xfrm>
          <a:prstGeom prst="rect">
            <a:avLst/>
          </a:prstGeom>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61674" y="1417836"/>
            <a:ext cx="2601802" cy="1396089"/>
          </a:xfrm>
          <a:prstGeom prst="rect">
            <a:avLst/>
          </a:prstGeom>
        </p:spPr>
      </p:pic>
      <p:sp>
        <p:nvSpPr>
          <p:cNvPr id="5" name="Rectangle 4"/>
          <p:cNvSpPr/>
          <p:nvPr/>
        </p:nvSpPr>
        <p:spPr>
          <a:xfrm>
            <a:off x="10712649" y="2510838"/>
            <a:ext cx="806631" cy="246221"/>
          </a:xfrm>
          <a:prstGeom prst="rect">
            <a:avLst/>
          </a:prstGeom>
        </p:spPr>
        <p:txBody>
          <a:bodyPr wrap="none">
            <a:spAutoFit/>
          </a:bodyPr>
          <a:lstStyle/>
          <a:p>
            <a:r>
              <a:rPr lang="en-US" sz="1000" dirty="0">
                <a:latin typeface="Arial" panose="020B0604020202020204" pitchFamily="34" charset="0"/>
              </a:rPr>
              <a:t>and </a:t>
            </a:r>
            <a:r>
              <a:rPr lang="en-US" sz="1000" dirty="0" err="1">
                <a:latin typeface="Arial" panose="020B0604020202020204" pitchFamily="34" charset="0"/>
              </a:rPr>
              <a:t>yi</a:t>
            </a:r>
            <a:r>
              <a:rPr lang="en-US" sz="1000" dirty="0">
                <a:latin typeface="Arial" panose="020B0604020202020204" pitchFamily="34" charset="0"/>
              </a:rPr>
              <a:t> ∈ ℝ.</a:t>
            </a:r>
            <a:endParaRPr lang="en-US" sz="1000" dirty="0"/>
          </a:p>
        </p:txBody>
      </p:sp>
    </p:spTree>
    <p:extLst>
      <p:ext uri="{BB962C8B-B14F-4D97-AF65-F5344CB8AC3E}">
        <p14:creationId xmlns:p14="http://schemas.microsoft.com/office/powerpoint/2010/main" val="270747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2038" y="274836"/>
            <a:ext cx="10520362" cy="1143000"/>
          </a:xfrm>
        </p:spPr>
        <p:txBody>
          <a:bodyPr anchor="ctr">
            <a:normAutofit/>
          </a:bodyPr>
          <a:lstStyle/>
          <a:p>
            <a:r>
              <a:rPr lang="en-US" sz="3200" dirty="0">
                <a:solidFill>
                  <a:srgbClr val="0070C0"/>
                </a:solidFill>
                <a:latin typeface="Calibri" panose="020F0502020204030204" pitchFamily="34" charset="0"/>
                <a:cs typeface="Calibri" panose="020F0502020204030204" pitchFamily="34" charset="0"/>
              </a:rPr>
              <a:t>Machine learning </a:t>
            </a:r>
            <a:r>
              <a:rPr lang="en-US" sz="3200" dirty="0">
                <a:solidFill>
                  <a:srgbClr val="0070C0"/>
                </a:solidFill>
                <a:latin typeface="Calibri" panose="020F0502020204030204" pitchFamily="34" charset="0"/>
                <a:cs typeface="Calibri" panose="020F0502020204030204" pitchFamily="34" charset="0"/>
                <a:sym typeface="EB Garamond"/>
              </a:rPr>
              <a:t>–</a:t>
            </a:r>
            <a:r>
              <a:rPr lang="en-US" sz="3200" dirty="0">
                <a:solidFill>
                  <a:srgbClr val="0070C0"/>
                </a:solidFill>
                <a:latin typeface="Calibri" panose="020F0502020204030204" pitchFamily="34" charset="0"/>
                <a:cs typeface="Calibri" panose="020F0502020204030204" pitchFamily="34" charset="0"/>
              </a:rPr>
              <a:t> Unsupervised </a:t>
            </a:r>
            <a:endParaRPr lang="en-US" sz="1800" spc="0" dirty="0">
              <a:solidFill>
                <a:srgbClr val="0070C0"/>
              </a:solidFill>
              <a:latin typeface="Calibri" panose="020F0502020204030204" pitchFamily="34" charset="0"/>
              <a:cs typeface="Calibri" panose="020F0502020204030204" pitchFamily="34" charset="0"/>
            </a:endParaRPr>
          </a:p>
        </p:txBody>
      </p:sp>
      <p:sp>
        <p:nvSpPr>
          <p:cNvPr id="6" name="Content Placeholder 2"/>
          <p:cNvSpPr txBox="1">
            <a:spLocks/>
          </p:cNvSpPr>
          <p:nvPr/>
        </p:nvSpPr>
        <p:spPr>
          <a:xfrm>
            <a:off x="1062446" y="1417836"/>
            <a:ext cx="7071360" cy="459107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21792" indent="-365760" fontAlgn="base">
              <a:lnSpc>
                <a:spcPct val="100000"/>
              </a:lnSpc>
              <a:spcBef>
                <a:spcPts val="0"/>
              </a:spcBef>
              <a:spcAft>
                <a:spcPts val="0"/>
              </a:spcAft>
              <a:buClrTx/>
              <a:buSzPct val="8000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sym typeface="EB Garamond"/>
              </a:rPr>
              <a:t>Machine learning – a program that learns from experience </a:t>
            </a:r>
          </a:p>
          <a:p>
            <a:pPr marL="621792" indent="-365760" fontAlgn="base">
              <a:lnSpc>
                <a:spcPct val="100000"/>
              </a:lnSpc>
              <a:spcBef>
                <a:spcPts val="0"/>
              </a:spcBef>
              <a:spcAft>
                <a:spcPts val="0"/>
              </a:spcAft>
              <a:buClrTx/>
              <a:buSzPct val="80000"/>
              <a:buFont typeface="Arial" panose="020B0604020202020204" pitchFamily="34" charset="0"/>
              <a:buChar char="•"/>
            </a:pPr>
            <a:endParaRPr lang="en-US" sz="1800" b="1" dirty="0">
              <a:solidFill>
                <a:schemeClr val="tx1"/>
              </a:solidFill>
              <a:latin typeface="Calibri" panose="020F0502020204030204" pitchFamily="34" charset="0"/>
              <a:cs typeface="Calibri" panose="020F0502020204030204" pitchFamily="34" charset="0"/>
              <a:sym typeface="EB Garamond"/>
            </a:endParaRPr>
          </a:p>
          <a:p>
            <a:pPr marL="621792" indent="-365760" fontAlgn="base">
              <a:lnSpc>
                <a:spcPct val="100000"/>
              </a:lnSpc>
              <a:spcBef>
                <a:spcPts val="0"/>
              </a:spcBef>
              <a:spcAft>
                <a:spcPts val="0"/>
              </a:spcAft>
              <a:buClrTx/>
              <a:buSzPct val="80000"/>
              <a:buFont typeface="Arial" panose="020B0604020202020204" pitchFamily="34" charset="0"/>
              <a:buChar char="•"/>
            </a:pPr>
            <a:r>
              <a:rPr lang="en-US" sz="1800" dirty="0">
                <a:solidFill>
                  <a:schemeClr val="tx1"/>
                </a:solidFill>
                <a:highlight>
                  <a:srgbClr val="FFFF00"/>
                </a:highlight>
                <a:latin typeface="Calibri" panose="020F0502020204030204" pitchFamily="34" charset="0"/>
                <a:cs typeface="Calibri" panose="020F0502020204030204" pitchFamily="34" charset="0"/>
                <a:sym typeface="EB Garamond"/>
              </a:rPr>
              <a:t>Unsupervised: The computer is “left on its own” to find structure in the data and learn the relationships between various inputs</a:t>
            </a:r>
          </a:p>
          <a:p>
            <a:pPr marL="621792" indent="-365760" fontAlgn="base">
              <a:lnSpc>
                <a:spcPct val="100000"/>
              </a:lnSpc>
              <a:spcBef>
                <a:spcPts val="0"/>
              </a:spcBef>
              <a:spcAft>
                <a:spcPts val="0"/>
              </a:spcAft>
              <a:buClrTx/>
              <a:buSzPct val="80000"/>
              <a:buFont typeface="Arial" panose="020B0604020202020204" pitchFamily="34" charset="0"/>
              <a:buChar char="•"/>
            </a:pPr>
            <a:endParaRPr lang="en-US" sz="1800" dirty="0">
              <a:solidFill>
                <a:schemeClr val="tx1"/>
              </a:solidFill>
              <a:latin typeface="Calibri" panose="020F0502020204030204" pitchFamily="34" charset="0"/>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It create an internal representation of the input, capturing regularities/structure/patterns in data, i.e., unlabeled data, i.e., no distinction between dependent and independent variables</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cs typeface="Calibri" panose="020F0502020204030204" pitchFamily="34" charset="0"/>
                <a:sym typeface="EB Garamond"/>
              </a:rPr>
              <a:t>Question – What is the target variable in the figure given here? </a:t>
            </a: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994470" y="1933884"/>
            <a:ext cx="3372777" cy="2820996"/>
          </a:xfrm>
          <a:prstGeom prst="rect">
            <a:avLst/>
          </a:prstGeom>
        </p:spPr>
      </p:pic>
    </p:spTree>
    <p:extLst>
      <p:ext uri="{BB962C8B-B14F-4D97-AF65-F5344CB8AC3E}">
        <p14:creationId xmlns:p14="http://schemas.microsoft.com/office/powerpoint/2010/main" val="119539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2038" y="274836"/>
            <a:ext cx="10520362" cy="1143000"/>
          </a:xfrm>
        </p:spPr>
        <p:txBody>
          <a:bodyPr anchor="ctr">
            <a:normAutofit/>
          </a:bodyPr>
          <a:lstStyle/>
          <a:p>
            <a:r>
              <a:rPr lang="en-US" sz="3200" dirty="0">
                <a:solidFill>
                  <a:srgbClr val="0070C0"/>
                </a:solidFill>
                <a:latin typeface="Calibri" panose="020F0502020204030204" pitchFamily="34" charset="0"/>
                <a:cs typeface="Calibri" panose="020F0502020204030204" pitchFamily="34" charset="0"/>
              </a:rPr>
              <a:t>A few other types of learning</a:t>
            </a:r>
            <a:endParaRPr lang="en-US" sz="1800" spc="0" dirty="0">
              <a:solidFill>
                <a:srgbClr val="0070C0"/>
              </a:solidFill>
              <a:latin typeface="Calibri" panose="020F0502020204030204" pitchFamily="34" charset="0"/>
              <a:cs typeface="Calibri" panose="020F0502020204030204" pitchFamily="34" charset="0"/>
            </a:endParaRPr>
          </a:p>
        </p:txBody>
      </p:sp>
      <p:sp>
        <p:nvSpPr>
          <p:cNvPr id="6" name="Content Placeholder 2"/>
          <p:cNvSpPr txBox="1">
            <a:spLocks/>
          </p:cNvSpPr>
          <p:nvPr/>
        </p:nvSpPr>
        <p:spPr>
          <a:xfrm>
            <a:off x="1062446" y="1417836"/>
            <a:ext cx="10519954" cy="459107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21792" indent="-365760" fontAlgn="base">
              <a:lnSpc>
                <a:spcPct val="100000"/>
              </a:lnSpc>
              <a:spcBef>
                <a:spcPts val="0"/>
              </a:spcBef>
              <a:spcAft>
                <a:spcPts val="0"/>
              </a:spcAft>
              <a:buClrTx/>
              <a:buSzPct val="8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Classic: supervised, unsupervised, reinforcement</a:t>
            </a:r>
          </a:p>
          <a:p>
            <a:pPr marL="621792" indent="-365760" fontAlgn="base">
              <a:lnSpc>
                <a:spcPct val="100000"/>
              </a:lnSpc>
              <a:spcBef>
                <a:spcPts val="0"/>
              </a:spcBef>
              <a:spcAft>
                <a:spcPts val="0"/>
              </a:spcAft>
              <a:buClrTx/>
              <a:buSzPct val="8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621792" indent="-365760" fontAlgn="base">
              <a:lnSpc>
                <a:spcPct val="100000"/>
              </a:lnSpc>
              <a:spcBef>
                <a:spcPts val="0"/>
              </a:spcBef>
              <a:spcAft>
                <a:spcPts val="0"/>
              </a:spcAft>
              <a:buClrTx/>
              <a:buSzPct val="8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Hybrid: </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Semi-supervised: a few labelled and many unlabeled data</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Self-supervised: unsupervised learning with a supervised learner (e.g., language model)</a:t>
            </a:r>
          </a:p>
          <a:p>
            <a:pPr marL="621792" indent="-365760" fontAlgn="base">
              <a:lnSpc>
                <a:spcPct val="100000"/>
              </a:lnSpc>
              <a:spcBef>
                <a:spcPts val="0"/>
              </a:spcBef>
              <a:spcAft>
                <a:spcPts val="0"/>
              </a:spcAft>
              <a:buClrTx/>
              <a:buSzPct val="80000"/>
              <a:buFont typeface="Arial" panose="020B0604020202020204" pitchFamily="34" charset="0"/>
              <a:buChar char="•"/>
            </a:pPr>
            <a:endParaRPr lang="en-US" sz="2400" dirty="0">
              <a:solidFill>
                <a:schemeClr val="tx1"/>
              </a:solidFill>
              <a:latin typeface="Calibri" panose="020F0502020204030204" pitchFamily="34" charset="0"/>
              <a:cs typeface="Calibri" panose="020F0502020204030204" pitchFamily="34" charset="0"/>
              <a:sym typeface="EB Garamond"/>
            </a:endParaRPr>
          </a:p>
          <a:p>
            <a:pPr marL="621792" indent="-365760" fontAlgn="base">
              <a:lnSpc>
                <a:spcPct val="100000"/>
              </a:lnSpc>
              <a:spcBef>
                <a:spcPts val="0"/>
              </a:spcBef>
              <a:spcAft>
                <a:spcPts val="0"/>
              </a:spcAft>
              <a:buClrTx/>
              <a:buSzPct val="800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sym typeface="EB Garamond"/>
              </a:rPr>
              <a:t>Learning techniques</a:t>
            </a: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Multi-task learning: Supervised learning predicting multiple targets</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Transfer learning: Train on one task and use the model on another task (often after fine-tuning)</a:t>
            </a:r>
          </a:p>
          <a:p>
            <a:pPr marL="1097280" lvl="2" indent="-342900" fontAlgn="base">
              <a:lnSpc>
                <a:spcPct val="100000"/>
              </a:lnSpc>
              <a:spcBef>
                <a:spcPts val="0"/>
              </a:spcBef>
              <a:spcAft>
                <a:spcPts val="0"/>
              </a:spcAft>
              <a:buClr>
                <a:srgbClr val="000000"/>
              </a:buClr>
              <a:buSzPct val="80000"/>
              <a:buFont typeface="EB Garamond"/>
              <a:buChar char="○"/>
            </a:pPr>
            <a:endParaRPr lang="en-US" sz="1800" dirty="0">
              <a:solidFill>
                <a:schemeClr val="tx1"/>
              </a:solidFill>
              <a:latin typeface="Calibri" panose="020F0502020204030204" pitchFamily="34" charset="0"/>
              <a:ea typeface="EB Garamond"/>
              <a:cs typeface="Calibri" panose="020F0502020204030204" pitchFamily="34" charset="0"/>
              <a:sym typeface="EB Garamond"/>
            </a:endParaRPr>
          </a:p>
          <a:p>
            <a:pPr marL="1097280" lvl="2" indent="-342900" fontAlgn="base">
              <a:lnSpc>
                <a:spcPct val="100000"/>
              </a:lnSpc>
              <a:spcBef>
                <a:spcPts val="0"/>
              </a:spcBef>
              <a:spcAft>
                <a:spcPts val="0"/>
              </a:spcAft>
              <a:buClr>
                <a:srgbClr val="000000"/>
              </a:buClr>
              <a:buSzPct val="80000"/>
              <a:buFont typeface="EB Garamond"/>
              <a:buChar char="○"/>
            </a:pPr>
            <a:r>
              <a:rPr lang="en-US" sz="1800" dirty="0">
                <a:solidFill>
                  <a:schemeClr val="tx1"/>
                </a:solidFill>
                <a:latin typeface="Calibri" panose="020F0502020204030204" pitchFamily="34" charset="0"/>
                <a:ea typeface="EB Garamond"/>
                <a:cs typeface="Calibri" panose="020F0502020204030204" pitchFamily="34" charset="0"/>
                <a:sym typeface="EB Garamond"/>
              </a:rPr>
              <a:t>Online learning: Update (train) the model as new data arrives</a:t>
            </a:r>
          </a:p>
        </p:txBody>
      </p:sp>
    </p:spTree>
    <p:extLst>
      <p:ext uri="{BB962C8B-B14F-4D97-AF65-F5344CB8AC3E}">
        <p14:creationId xmlns:p14="http://schemas.microsoft.com/office/powerpoint/2010/main" val="119561326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b77d479-df79-44e8-a6b4-b16bedb51f7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E354AEAC0D15B458C11A27189D92A26" ma:contentTypeVersion="13" ma:contentTypeDescription="Create a new document." ma:contentTypeScope="" ma:versionID="77429dfaad16494f18c3ff5990266921">
  <xsd:schema xmlns:xsd="http://www.w3.org/2001/XMLSchema" xmlns:xs="http://www.w3.org/2001/XMLSchema" xmlns:p="http://schemas.microsoft.com/office/2006/metadata/properties" xmlns:ns3="db9418f5-5240-4e9a-911c-6dd0bc751640" xmlns:ns4="3b77d479-df79-44e8-a6b4-b16bedb51f78" targetNamespace="http://schemas.microsoft.com/office/2006/metadata/properties" ma:root="true" ma:fieldsID="9067451a4e85c13003077cb6bff561c0" ns3:_="" ns4:_="">
    <xsd:import namespace="db9418f5-5240-4e9a-911c-6dd0bc751640"/>
    <xsd:import namespace="3b77d479-df79-44e8-a6b4-b16bedb51f7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LengthInSeconds" minOccurs="0"/>
                <xsd:element ref="ns4:MediaServiceDateTaken" minOccurs="0"/>
                <xsd:element ref="ns4:_activity" minOccurs="0"/>
                <xsd:element ref="ns4:MediaServiceAutoTags" minOccurs="0"/>
                <xsd:element ref="ns4:MediaServiceSearchPropertie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9418f5-5240-4e9a-911c-6dd0bc75164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77d479-df79-44e8-a6b4-b16bedb51f7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568614-9A87-425E-AC26-500BB4DF751A}">
  <ds:schemaRefs>
    <ds:schemaRef ds:uri="http://purl.org/dc/elements/1.1/"/>
    <ds:schemaRef ds:uri="db9418f5-5240-4e9a-911c-6dd0bc751640"/>
    <ds:schemaRef ds:uri="http://purl.org/dc/dcmitype/"/>
    <ds:schemaRef ds:uri="http://www.w3.org/XML/1998/namespace"/>
    <ds:schemaRef ds:uri="http://schemas.microsoft.com/office/2006/documentManagement/types"/>
    <ds:schemaRef ds:uri="http://schemas.openxmlformats.org/package/2006/metadata/core-properties"/>
    <ds:schemaRef ds:uri="3b77d479-df79-44e8-a6b4-b16bedb51f78"/>
    <ds:schemaRef ds:uri="http://schemas.microsoft.com/office/infopath/2007/PartnerControls"/>
    <ds:schemaRef ds:uri="http://purl.org/dc/terms/"/>
    <ds:schemaRef ds:uri="http://schemas.microsoft.com/office/2006/metadata/properties"/>
  </ds:schemaRefs>
</ds:datastoreItem>
</file>

<file path=customXml/itemProps2.xml><?xml version="1.0" encoding="utf-8"?>
<ds:datastoreItem xmlns:ds="http://schemas.openxmlformats.org/officeDocument/2006/customXml" ds:itemID="{BCFC190E-2B53-4D6B-8B85-7C6271874F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9418f5-5240-4e9a-911c-6dd0bc751640"/>
    <ds:schemaRef ds:uri="3b77d479-df79-44e8-a6b4-b16bedb51f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3E64C9-8C62-423C-A034-A02514E804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3854</TotalTime>
  <Words>4660</Words>
  <Application>Microsoft Office PowerPoint</Application>
  <PresentationFormat>宽屏</PresentationFormat>
  <Paragraphs>502</Paragraphs>
  <Slides>68</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Arial</vt:lpstr>
      <vt:lpstr>Calibri</vt:lpstr>
      <vt:lpstr>Calibri Light</vt:lpstr>
      <vt:lpstr>Cambria Math</vt:lpstr>
      <vt:lpstr>Courier New</vt:lpstr>
      <vt:lpstr>EB Garamond</vt:lpstr>
      <vt:lpstr>Playfair Display</vt:lpstr>
      <vt:lpstr>Wingdings</vt:lpstr>
      <vt:lpstr>Retrospect</vt:lpstr>
      <vt:lpstr>AI Fundamentals, MMAI 5000  S3 – Machine learning – Supervised ML  Hemant Sangwan</vt:lpstr>
      <vt:lpstr>Agenda – Machine Learning </vt:lpstr>
      <vt:lpstr>Machine Learning – Definition </vt:lpstr>
      <vt:lpstr>Machine Learning – Types and applications</vt:lpstr>
      <vt:lpstr>Machine Learning – Algorithms</vt:lpstr>
      <vt:lpstr>Machine learning – Supervised </vt:lpstr>
      <vt:lpstr>Machine learning – Supervised</vt:lpstr>
      <vt:lpstr>Machine learning – Unsupervised </vt:lpstr>
      <vt:lpstr>A few other types of learning</vt:lpstr>
      <vt:lpstr>Machine learning – Supervised vs Unsupervised</vt:lpstr>
      <vt:lpstr>Activity – Supervised or Unsupervised ML? </vt:lpstr>
      <vt:lpstr>Activity – Supervised or Unsupervised ML? </vt:lpstr>
      <vt:lpstr>Multiple Linear Regression (Supervised ML)</vt:lpstr>
      <vt:lpstr>Agenda – Linear Regression</vt:lpstr>
      <vt:lpstr>Linear Regression</vt:lpstr>
      <vt:lpstr>Key questions Linear Regression can help answer</vt:lpstr>
      <vt:lpstr>Linear Regression - Example </vt:lpstr>
      <vt:lpstr>Regression – Interpretation of Coefficient and Error Terms</vt:lpstr>
      <vt:lpstr>Linear Regression</vt:lpstr>
      <vt:lpstr>Multiple Linear Regression– Estimation</vt:lpstr>
      <vt:lpstr>Linear Regression Estimation – Closed form solution  </vt:lpstr>
      <vt:lpstr>Linear Regression Estimation – ML algorithm (Gradient Descent, GDD) </vt:lpstr>
      <vt:lpstr>Linear Regression using ML algorithm – Key terminology</vt:lpstr>
      <vt:lpstr>Linear Regression Estimation – Closed form vs ML algorithm</vt:lpstr>
      <vt:lpstr>Multiple Linear Regression – Challenges</vt:lpstr>
      <vt:lpstr>Linear Regression Estimation Challenges</vt:lpstr>
      <vt:lpstr>Linear Regression – Assumptions</vt:lpstr>
      <vt:lpstr>Assumption violated – Linearity of relationship between (x,y)</vt:lpstr>
      <vt:lpstr>Assumption violated – Error terms have equal variance</vt:lpstr>
      <vt:lpstr>Does linear regression imply causation?  </vt:lpstr>
      <vt:lpstr>Does linear regression imply causation?  (Should LR be used when variables are strongly correlated?) </vt:lpstr>
      <vt:lpstr>Does linear regression imply causation? </vt:lpstr>
      <vt:lpstr>Linear Regression vs Correlation </vt:lpstr>
      <vt:lpstr>Regression vs Causation vs Correlation </vt:lpstr>
      <vt:lpstr>Linear Regression Predictive Analytics – Fun Facts</vt:lpstr>
      <vt:lpstr>Linear Regression – Activity </vt:lpstr>
      <vt:lpstr>Activity – Linear Regression</vt:lpstr>
      <vt:lpstr>Activity – Linear Regression</vt:lpstr>
      <vt:lpstr>Activity – Linear Regression</vt:lpstr>
      <vt:lpstr>Linear Regression – Housing Data</vt:lpstr>
      <vt:lpstr>Linear Regression – Key Takeaways</vt:lpstr>
      <vt:lpstr>Recommended Readings</vt:lpstr>
      <vt:lpstr>Supervised ML – Classification  </vt:lpstr>
      <vt:lpstr>Supervised Machine learning – Classification Models</vt:lpstr>
      <vt:lpstr>Classification model – Perceptron</vt:lpstr>
      <vt:lpstr>Classification Models – Percpetron </vt:lpstr>
      <vt:lpstr>Percpetron – Example </vt:lpstr>
      <vt:lpstr>Percpetron – Example </vt:lpstr>
      <vt:lpstr>Percpetron – Example </vt:lpstr>
      <vt:lpstr>Learning in perceptorn</vt:lpstr>
      <vt:lpstr>Example –  Learning in perceptorn</vt:lpstr>
      <vt:lpstr>Example –  Learning in perceptorn</vt:lpstr>
      <vt:lpstr>Example –  Learning in perceptorn</vt:lpstr>
      <vt:lpstr>Perceptorn – Applications </vt:lpstr>
      <vt:lpstr>Perceptorn – Limitations </vt:lpstr>
      <vt:lpstr>Perceptorn – Limitations </vt:lpstr>
      <vt:lpstr>Classification model – Naïve Bayes classifier </vt:lpstr>
      <vt:lpstr>Naïve Bayes classifier </vt:lpstr>
      <vt:lpstr>Naïve Bayes classifier </vt:lpstr>
      <vt:lpstr>Naïve Bayes classifier </vt:lpstr>
      <vt:lpstr>Multinomial Naïve Bayes classifier – classifier with multiple features </vt:lpstr>
      <vt:lpstr>Machine Learning Basics – Generative vs Discriminatory Models</vt:lpstr>
      <vt:lpstr>Generative models (vs discriminatory models) </vt:lpstr>
      <vt:lpstr>Generative models (vs discriminatory models) </vt:lpstr>
      <vt:lpstr>Classification – Generative (vs discriminatory models) </vt:lpstr>
      <vt:lpstr>Classification – Generative (vs discriminatory models) </vt:lpstr>
      <vt:lpstr>Activity – Generative vs Discriminatory models</vt:lpstr>
      <vt:lpstr>Recommended 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Science  MMI 1030  Hemant Sangwan</dc:title>
  <dc:creator>Hemant Sangwan</dc:creator>
  <cp:lastModifiedBy>建宇 駱</cp:lastModifiedBy>
  <cp:revision>278</cp:revision>
  <dcterms:created xsi:type="dcterms:W3CDTF">2021-08-05T09:50:20Z</dcterms:created>
  <dcterms:modified xsi:type="dcterms:W3CDTF">2025-05-21T23:18:00Z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0x0101005E354AEAC0D15B458C11A27189D92A26</vt:lpwstr>
  </property>
</Properties>
</file>